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34"/>
  </p:notesMasterIdLst>
  <p:sldIdLst>
    <p:sldId id="256" r:id="rId2"/>
    <p:sldId id="257" r:id="rId3"/>
    <p:sldId id="469" r:id="rId4"/>
    <p:sldId id="358" r:id="rId5"/>
    <p:sldId id="262" r:id="rId6"/>
    <p:sldId id="265" r:id="rId7"/>
    <p:sldId id="472" r:id="rId8"/>
    <p:sldId id="471" r:id="rId9"/>
    <p:sldId id="272" r:id="rId10"/>
    <p:sldId id="269" r:id="rId11"/>
    <p:sldId id="282" r:id="rId12"/>
    <p:sldId id="268" r:id="rId13"/>
    <p:sldId id="271" r:id="rId14"/>
    <p:sldId id="470" r:id="rId15"/>
    <p:sldId id="371" r:id="rId16"/>
    <p:sldId id="286" r:id="rId17"/>
    <p:sldId id="368" r:id="rId18"/>
    <p:sldId id="369" r:id="rId19"/>
    <p:sldId id="367" r:id="rId20"/>
    <p:sldId id="276" r:id="rId21"/>
    <p:sldId id="275" r:id="rId22"/>
    <p:sldId id="433" r:id="rId23"/>
    <p:sldId id="319" r:id="rId24"/>
    <p:sldId id="411" r:id="rId25"/>
    <p:sldId id="427" r:id="rId26"/>
    <p:sldId id="428" r:id="rId27"/>
    <p:sldId id="429" r:id="rId28"/>
    <p:sldId id="431" r:id="rId29"/>
    <p:sldId id="430" r:id="rId30"/>
    <p:sldId id="432" r:id="rId31"/>
    <p:sldId id="397" r:id="rId32"/>
    <p:sldId id="473" r:id="rId33"/>
    <p:sldId id="474" r:id="rId34"/>
    <p:sldId id="475" r:id="rId35"/>
    <p:sldId id="476" r:id="rId36"/>
    <p:sldId id="477" r:id="rId37"/>
    <p:sldId id="478" r:id="rId38"/>
    <p:sldId id="479" r:id="rId39"/>
    <p:sldId id="480" r:id="rId40"/>
    <p:sldId id="416" r:id="rId41"/>
    <p:sldId id="415" r:id="rId42"/>
    <p:sldId id="418" r:id="rId43"/>
    <p:sldId id="417" r:id="rId44"/>
    <p:sldId id="434" r:id="rId45"/>
    <p:sldId id="419" r:id="rId46"/>
    <p:sldId id="420" r:id="rId47"/>
    <p:sldId id="422" r:id="rId48"/>
    <p:sldId id="436" r:id="rId49"/>
    <p:sldId id="423" r:id="rId50"/>
    <p:sldId id="425" r:id="rId51"/>
    <p:sldId id="426" r:id="rId52"/>
    <p:sldId id="446" r:id="rId53"/>
    <p:sldId id="445" r:id="rId54"/>
    <p:sldId id="439" r:id="rId55"/>
    <p:sldId id="441" r:id="rId56"/>
    <p:sldId id="437" r:id="rId57"/>
    <p:sldId id="442" r:id="rId58"/>
    <p:sldId id="443" r:id="rId59"/>
    <p:sldId id="444" r:id="rId60"/>
    <p:sldId id="440" r:id="rId61"/>
    <p:sldId id="447" r:id="rId62"/>
    <p:sldId id="438" r:id="rId63"/>
    <p:sldId id="448" r:id="rId64"/>
    <p:sldId id="449" r:id="rId65"/>
    <p:sldId id="450" r:id="rId66"/>
    <p:sldId id="464" r:id="rId67"/>
    <p:sldId id="451" r:id="rId68"/>
    <p:sldId id="453" r:id="rId69"/>
    <p:sldId id="454" r:id="rId70"/>
    <p:sldId id="455" r:id="rId71"/>
    <p:sldId id="452" r:id="rId72"/>
    <p:sldId id="456" r:id="rId73"/>
    <p:sldId id="457" r:id="rId74"/>
    <p:sldId id="465" r:id="rId75"/>
    <p:sldId id="458" r:id="rId76"/>
    <p:sldId id="459" r:id="rId77"/>
    <p:sldId id="460" r:id="rId78"/>
    <p:sldId id="461" r:id="rId79"/>
    <p:sldId id="463" r:id="rId80"/>
    <p:sldId id="466" r:id="rId81"/>
    <p:sldId id="468" r:id="rId82"/>
    <p:sldId id="323" r:id="rId83"/>
    <p:sldId id="292" r:id="rId84"/>
    <p:sldId id="290" r:id="rId85"/>
    <p:sldId id="293" r:id="rId86"/>
    <p:sldId id="294" r:id="rId87"/>
    <p:sldId id="295" r:id="rId88"/>
    <p:sldId id="303" r:id="rId89"/>
    <p:sldId id="359" r:id="rId90"/>
    <p:sldId id="297" r:id="rId91"/>
    <p:sldId id="296" r:id="rId92"/>
    <p:sldId id="298" r:id="rId93"/>
    <p:sldId id="305" r:id="rId94"/>
    <p:sldId id="306" r:id="rId95"/>
    <p:sldId id="307" r:id="rId96"/>
    <p:sldId id="401" r:id="rId97"/>
    <p:sldId id="310" r:id="rId98"/>
    <p:sldId id="325" r:id="rId99"/>
    <p:sldId id="400" r:id="rId100"/>
    <p:sldId id="398" r:id="rId101"/>
    <p:sldId id="326" r:id="rId102"/>
    <p:sldId id="321" r:id="rId103"/>
    <p:sldId id="327" r:id="rId104"/>
    <p:sldId id="328" r:id="rId105"/>
    <p:sldId id="330" r:id="rId106"/>
    <p:sldId id="332" r:id="rId107"/>
    <p:sldId id="333" r:id="rId108"/>
    <p:sldId id="334" r:id="rId109"/>
    <p:sldId id="357" r:id="rId110"/>
    <p:sldId id="335" r:id="rId111"/>
    <p:sldId id="402" r:id="rId112"/>
    <p:sldId id="339" r:id="rId113"/>
    <p:sldId id="403" r:id="rId114"/>
    <p:sldId id="404" r:id="rId115"/>
    <p:sldId id="342" r:id="rId116"/>
    <p:sldId id="343" r:id="rId117"/>
    <p:sldId id="344" r:id="rId118"/>
    <p:sldId id="373" r:id="rId119"/>
    <p:sldId id="345" r:id="rId120"/>
    <p:sldId id="347" r:id="rId121"/>
    <p:sldId id="348" r:id="rId122"/>
    <p:sldId id="405" r:id="rId123"/>
    <p:sldId id="406" r:id="rId124"/>
    <p:sldId id="351" r:id="rId125"/>
    <p:sldId id="355" r:id="rId126"/>
    <p:sldId id="407" r:id="rId127"/>
    <p:sldId id="408" r:id="rId128"/>
    <p:sldId id="383" r:id="rId129"/>
    <p:sldId id="481" r:id="rId130"/>
    <p:sldId id="300" r:id="rId131"/>
    <p:sldId id="414" r:id="rId132"/>
    <p:sldId id="363" r:id="rId13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awel Klimczyk" initials="PK" lastIdx="8" clrIdx="0">
    <p:extLst>
      <p:ext uri="{19B8F6BF-5375-455C-9EA6-DF929625EA0E}">
        <p15:presenceInfo xmlns:p15="http://schemas.microsoft.com/office/powerpoint/2012/main" userId="c67708b62c4c123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Bez stylu, bez siatki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Styl jasny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16DA210-FB5B-4158-B5E0-FEB733F419BA}" styleName="Styl jasny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C22544A-7EE6-4342-B048-85BDC9FD1C3A}" styleName="Styl pośredni 2 — Ak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Styl pośredni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Styl ciemny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48" autoAdjust="0"/>
    <p:restoredTop sz="88943" autoAdjust="0"/>
  </p:normalViewPr>
  <p:slideViewPr>
    <p:cSldViewPr snapToGrid="0">
      <p:cViewPr varScale="1">
        <p:scale>
          <a:sx n="66" d="100"/>
          <a:sy n="66" d="100"/>
        </p:scale>
        <p:origin x="412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theme" Target="theme/theme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notesMaster" Target="notesMasters/notesMaster1.xml"/><Relationship Id="rId139" Type="http://schemas.openxmlformats.org/officeDocument/2006/relationships/tableStyles" Target="tableStyle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commentAuthors" Target="commentAuthor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Zeszyt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5fe1edd35b118c7d/Dokumenty/Prezentacje/dpf%20slajdy.xlsx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Zeszyt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Zeszyt1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Zeszyt1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Zeszyt1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Zeszyt1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5fe1edd35b118c7d/Dokumenty/Prezentacje/dpf%20slajdy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5fe1edd35b118c7d/Dokumenty/Prezentacje/dpf%20slajdy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5fe1edd35b118c7d/Dokumenty/Prezentacje/dpf%20slajdy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l-PL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Arkusz1!$B$7</c:f>
              <c:strCache>
                <c:ptCount val="1"/>
                <c:pt idx="0">
                  <c:v>Requests per second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>
              <a:outerShdw blurRad="50800" dist="50800" dir="5400000" algn="ctr" rotWithShape="0">
                <a:srgbClr val="000000">
                  <a:alpha val="0"/>
                </a:srgbClr>
              </a:outerShdw>
            </a:effectLst>
          </c:spPr>
          <c:invertIfNegative val="0"/>
          <c:dPt>
            <c:idx val="1"/>
            <c:invertIfNegative val="0"/>
            <c:bubble3D val="0"/>
            <c:spPr>
              <a:solidFill>
                <a:schemeClr val="accent1"/>
              </a:solidFill>
              <a:ln>
                <a:solidFill>
                  <a:sysClr val="windowText" lastClr="000000"/>
                </a:solidFill>
              </a:ln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7901-45F6-9FF3-1FB836BA1BF7}"/>
              </c:ext>
            </c:extLst>
          </c:dPt>
          <c:cat>
            <c:strRef>
              <c:f>Arkusz1!$C$6:$E$6</c:f>
              <c:strCache>
                <c:ptCount val="2"/>
                <c:pt idx="0">
                  <c:v>No docs</c:v>
                </c:pt>
                <c:pt idx="1">
                  <c:v>Cleaning &amp; singleton</c:v>
                </c:pt>
              </c:strCache>
            </c:strRef>
          </c:cat>
          <c:val>
            <c:numRef>
              <c:f>Arkusz1!$C$7:$E$7</c:f>
              <c:numCache>
                <c:formatCode>General</c:formatCode>
                <c:ptCount val="3"/>
                <c:pt idx="0">
                  <c:v>1.1299999999999999</c:v>
                </c:pt>
                <c:pt idx="1">
                  <c:v>10.93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901-45F6-9FF3-1FB836BA1BF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653960559"/>
        <c:axId val="653960975"/>
      </c:barChart>
      <c:catAx>
        <c:axId val="65396055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653960975"/>
        <c:crosses val="autoZero"/>
        <c:auto val="1"/>
        <c:lblAlgn val="ctr"/>
        <c:lblOffset val="100"/>
        <c:noMultiLvlLbl val="0"/>
      </c:catAx>
      <c:valAx>
        <c:axId val="65396097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65396055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l-PL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smtClean="0"/>
              <a:t>N </a:t>
            </a:r>
            <a:r>
              <a:rPr lang="en-US" dirty="0"/>
              <a:t>= 35,</a:t>
            </a:r>
            <a:r>
              <a:rPr lang="en-US" baseline="0" dirty="0"/>
              <a:t> ns</a:t>
            </a:r>
            <a:endParaRPr lang="en-US" dirty="0"/>
          </a:p>
        </c:rich>
      </c:tx>
      <c:layout>
        <c:manualLayout>
          <c:xMode val="edge"/>
          <c:yMode val="edge"/>
          <c:x val="0.47940266841644796"/>
          <c:y val="3.240740740740740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l-PL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'[dpf slajdy.xlsx]Arkusz2'!$H$64</c:f>
              <c:strCache>
                <c:ptCount val="1"/>
                <c:pt idx="0">
                  <c:v>ns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l-P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errBars>
            <c:errBarType val="plus"/>
            <c:errValType val="fixedVal"/>
            <c:noEndCap val="0"/>
            <c:val val="20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'[dpf slajdy.xlsx]Arkusz2'!$I$63:$J$63</c:f>
              <c:strCache>
                <c:ptCount val="2"/>
                <c:pt idx="0">
                  <c:v>Memoization</c:v>
                </c:pt>
                <c:pt idx="1">
                  <c:v>Iterative</c:v>
                </c:pt>
              </c:strCache>
            </c:strRef>
          </c:cat>
          <c:val>
            <c:numRef>
              <c:f>'[dpf slajdy.xlsx]Arkusz2'!$I$64:$J$64</c:f>
              <c:numCache>
                <c:formatCode>#,##0.00</c:formatCode>
                <c:ptCount val="2"/>
                <c:pt idx="0" formatCode="General">
                  <c:v>181.44200000000001</c:v>
                </c:pt>
                <c:pt idx="1">
                  <c:v>17.327999999999999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401-4271-9493-8B74EB066353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179032703"/>
        <c:axId val="1179046015"/>
      </c:barChart>
      <c:catAx>
        <c:axId val="117903270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179046015"/>
        <c:crosses val="autoZero"/>
        <c:auto val="1"/>
        <c:lblAlgn val="ctr"/>
        <c:lblOffset val="100"/>
        <c:noMultiLvlLbl val="0"/>
      </c:catAx>
      <c:valAx>
        <c:axId val="117904601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17903270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l-PL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l-PL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Arkusz1!$B$11</c:f>
              <c:strCache>
                <c:ptCount val="1"/>
                <c:pt idx="0">
                  <c:v>Requests per second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Arkusz1!$C$10:$E$10</c:f>
              <c:strCache>
                <c:ptCount val="3"/>
                <c:pt idx="0">
                  <c:v>No docs</c:v>
                </c:pt>
                <c:pt idx="1">
                  <c:v>Cleaning &amp; singleton</c:v>
                </c:pt>
                <c:pt idx="2">
                  <c:v>Direct / TCP</c:v>
                </c:pt>
              </c:strCache>
            </c:strRef>
          </c:cat>
          <c:val>
            <c:numRef>
              <c:f>Arkusz1!$C$11:$E$11</c:f>
              <c:numCache>
                <c:formatCode>General</c:formatCode>
                <c:ptCount val="3"/>
                <c:pt idx="0">
                  <c:v>1.1299999999999999</c:v>
                </c:pt>
                <c:pt idx="1">
                  <c:v>10.93</c:v>
                </c:pt>
                <c:pt idx="2">
                  <c:v>13.23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7E3-444E-BF23-E522E095570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177236783"/>
        <c:axId val="1177243023"/>
      </c:barChart>
      <c:catAx>
        <c:axId val="117723678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177243023"/>
        <c:crosses val="autoZero"/>
        <c:auto val="1"/>
        <c:lblAlgn val="ctr"/>
        <c:lblOffset val="100"/>
        <c:noMultiLvlLbl val="0"/>
      </c:catAx>
      <c:valAx>
        <c:axId val="117724302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17723678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l-PL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/>
              <a:t>n</a:t>
            </a:r>
            <a:r>
              <a:rPr lang="en-GB" baseline="0"/>
              <a:t> = 15, ns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l-PL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Arkusz2!$B$5</c:f>
              <c:strCache>
                <c:ptCount val="1"/>
                <c:pt idx="0">
                  <c:v>ns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Arkusz2!$C$4:$D$4</c:f>
              <c:strCache>
                <c:ptCount val="2"/>
                <c:pt idx="0">
                  <c:v>Default</c:v>
                </c:pt>
                <c:pt idx="1">
                  <c:v>Recursive TPL</c:v>
                </c:pt>
              </c:strCache>
            </c:strRef>
          </c:cat>
          <c:val>
            <c:numRef>
              <c:f>Arkusz2!$C$5:$D$5</c:f>
              <c:numCache>
                <c:formatCode>#,##0.00</c:formatCode>
                <c:ptCount val="2"/>
                <c:pt idx="0">
                  <c:v>3130.904</c:v>
                </c:pt>
                <c:pt idx="1">
                  <c:v>230628.9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ACE-4748-A1F5-B7DA06B4453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614313967"/>
        <c:axId val="614310223"/>
      </c:barChart>
      <c:catAx>
        <c:axId val="61431396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614310223"/>
        <c:crosses val="autoZero"/>
        <c:auto val="1"/>
        <c:lblAlgn val="ctr"/>
        <c:lblOffset val="100"/>
        <c:noMultiLvlLbl val="0"/>
      </c:catAx>
      <c:valAx>
        <c:axId val="61431022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61431396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l-PL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/>
              <a:t>n =</a:t>
            </a:r>
            <a:r>
              <a:rPr lang="en-GB" baseline="0"/>
              <a:t> 35, ns</a:t>
            </a:r>
            <a:endParaRPr lang="pl-PL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l-PL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Arkusz2!$I$4:$J$4</c:f>
              <c:strCache>
                <c:ptCount val="2"/>
                <c:pt idx="0">
                  <c:v>Default</c:v>
                </c:pt>
                <c:pt idx="1">
                  <c:v>Recursive TPL</c:v>
                </c:pt>
              </c:strCache>
            </c:strRef>
          </c:cat>
          <c:val>
            <c:numRef>
              <c:f>Arkusz2!$I$5:$J$5</c:f>
              <c:numCache>
                <c:formatCode>#,##0.00</c:formatCode>
                <c:ptCount val="2"/>
                <c:pt idx="0">
                  <c:v>47396067.945</c:v>
                </c:pt>
                <c:pt idx="1">
                  <c:v>4621743140.7519999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B38-47A9-AF55-8023438F55D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179030623"/>
        <c:axId val="1179042271"/>
      </c:barChart>
      <c:catAx>
        <c:axId val="117903062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179042271"/>
        <c:crosses val="autoZero"/>
        <c:auto val="1"/>
        <c:lblAlgn val="ctr"/>
        <c:lblOffset val="100"/>
        <c:noMultiLvlLbl val="0"/>
      </c:catAx>
      <c:valAx>
        <c:axId val="117904227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17903062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l-PL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smtClean="0"/>
              <a:t>N</a:t>
            </a:r>
            <a:r>
              <a:rPr lang="en-US" baseline="0" dirty="0" smtClean="0"/>
              <a:t> = 15, ns</a:t>
            </a:r>
            <a:endParaRPr lang="en-US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l-PL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Arkusz2!$B$24</c:f>
              <c:strCache>
                <c:ptCount val="1"/>
                <c:pt idx="0">
                  <c:v>ns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l-P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errBars>
            <c:errBarType val="minus"/>
            <c:errValType val="fixedVal"/>
            <c:noEndCap val="0"/>
            <c:val val="1000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Arkusz2!$C$23:$D$23</c:f>
              <c:strCache>
                <c:ptCount val="2"/>
                <c:pt idx="0">
                  <c:v>Default</c:v>
                </c:pt>
                <c:pt idx="1">
                  <c:v>Recursive TPL smarter</c:v>
                </c:pt>
              </c:strCache>
            </c:strRef>
          </c:cat>
          <c:val>
            <c:numRef>
              <c:f>Arkusz2!$C$24:$D$24</c:f>
              <c:numCache>
                <c:formatCode>#,##0.00</c:formatCode>
                <c:ptCount val="2"/>
                <c:pt idx="0">
                  <c:v>3130.904</c:v>
                </c:pt>
                <c:pt idx="1">
                  <c:v>6055.0159999999996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70D-4D90-9EDB-FA6EEDDB061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661686415"/>
        <c:axId val="1661685583"/>
      </c:barChart>
      <c:catAx>
        <c:axId val="166168641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661685583"/>
        <c:crosses val="autoZero"/>
        <c:auto val="1"/>
        <c:lblAlgn val="ctr"/>
        <c:lblOffset val="100"/>
        <c:noMultiLvlLbl val="0"/>
      </c:catAx>
      <c:valAx>
        <c:axId val="16616855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66168641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l-PL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smtClean="0"/>
              <a:t>N = 35, ns</a:t>
            </a:r>
            <a:endParaRPr lang="en-US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l-PL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Arkusz2!$H$24</c:f>
              <c:strCache>
                <c:ptCount val="1"/>
                <c:pt idx="0">
                  <c:v>ns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l-P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errBars>
            <c:errBarType val="minus"/>
            <c:errValType val="fixedVal"/>
            <c:noEndCap val="0"/>
            <c:val val="5000000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Arkusz2!$I$23:$J$23</c:f>
              <c:strCache>
                <c:ptCount val="2"/>
                <c:pt idx="0">
                  <c:v>Default</c:v>
                </c:pt>
                <c:pt idx="1">
                  <c:v>Recursive TPL smarter</c:v>
                </c:pt>
              </c:strCache>
            </c:strRef>
          </c:cat>
          <c:val>
            <c:numRef>
              <c:f>Arkusz2!$I$24:$J$24</c:f>
              <c:numCache>
                <c:formatCode>#,##0.00</c:formatCode>
                <c:ptCount val="2"/>
                <c:pt idx="0">
                  <c:v>47396067.945</c:v>
                </c:pt>
                <c:pt idx="1">
                  <c:v>31406175.546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078-4391-A8A1-05B0D29CEB1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669719439"/>
        <c:axId val="1669723183"/>
      </c:barChart>
      <c:catAx>
        <c:axId val="166971943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669723183"/>
        <c:crosses val="autoZero"/>
        <c:auto val="1"/>
        <c:lblAlgn val="ctr"/>
        <c:lblOffset val="100"/>
        <c:noMultiLvlLbl val="0"/>
      </c:catAx>
      <c:valAx>
        <c:axId val="16697231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66971943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l-PL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smtClean="0"/>
              <a:t>N</a:t>
            </a:r>
            <a:r>
              <a:rPr lang="en-US" baseline="0" dirty="0" smtClean="0"/>
              <a:t> = 15, ns</a:t>
            </a:r>
            <a:endParaRPr lang="en-US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l-PL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'[dpf slajdy.xlsx]Arkusz2'!$B$43</c:f>
              <c:strCache>
                <c:ptCount val="1"/>
                <c:pt idx="0">
                  <c:v>ns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l-P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errBars>
            <c:errBarType val="plus"/>
            <c:errValType val="fixedVal"/>
            <c:noEndCap val="0"/>
            <c:val val="1000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'[dpf slajdy.xlsx]Arkusz2'!$C$42:$E$42</c:f>
              <c:strCache>
                <c:ptCount val="3"/>
                <c:pt idx="0">
                  <c:v>Default</c:v>
                </c:pt>
                <c:pt idx="1">
                  <c:v>Recursive TPL smarter</c:v>
                </c:pt>
                <c:pt idx="2">
                  <c:v>Memoization</c:v>
                </c:pt>
              </c:strCache>
            </c:strRef>
          </c:cat>
          <c:val>
            <c:numRef>
              <c:f>'[dpf slajdy.xlsx]Arkusz2'!$C$43:$E$43</c:f>
              <c:numCache>
                <c:formatCode>#,##0.00</c:formatCode>
                <c:ptCount val="3"/>
                <c:pt idx="0">
                  <c:v>3130.904</c:v>
                </c:pt>
                <c:pt idx="1">
                  <c:v>6055.0159999999996</c:v>
                </c:pt>
                <c:pt idx="2" formatCode="General">
                  <c:v>69.596999999999994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7A3-4A16-BAC8-39960C97743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683155327"/>
        <c:axId val="1683155743"/>
      </c:barChart>
      <c:catAx>
        <c:axId val="168315532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683155743"/>
        <c:crosses val="autoZero"/>
        <c:auto val="1"/>
        <c:lblAlgn val="ctr"/>
        <c:lblOffset val="100"/>
        <c:noMultiLvlLbl val="0"/>
      </c:catAx>
      <c:valAx>
        <c:axId val="168315574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68315532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l-PL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smtClean="0"/>
              <a:t>N  =</a:t>
            </a:r>
            <a:r>
              <a:rPr lang="en-US" baseline="0" dirty="0" smtClean="0"/>
              <a:t> 35, ns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l-PL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'[dpf slajdy.xlsx]Arkusz2'!$H$43</c:f>
              <c:strCache>
                <c:ptCount val="1"/>
                <c:pt idx="0">
                  <c:v>ns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l-P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errBars>
            <c:errBarType val="plus"/>
            <c:errValType val="fixedVal"/>
            <c:noEndCap val="0"/>
            <c:val val="5000000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'[dpf slajdy.xlsx]Arkusz2'!$I$42:$K$42</c:f>
              <c:strCache>
                <c:ptCount val="3"/>
                <c:pt idx="0">
                  <c:v>Default</c:v>
                </c:pt>
                <c:pt idx="1">
                  <c:v>Recursive TPL smarter</c:v>
                </c:pt>
                <c:pt idx="2">
                  <c:v>Memoization</c:v>
                </c:pt>
              </c:strCache>
            </c:strRef>
          </c:cat>
          <c:val>
            <c:numRef>
              <c:f>'[dpf slajdy.xlsx]Arkusz2'!$I$43:$K$43</c:f>
              <c:numCache>
                <c:formatCode>#,##0.00</c:formatCode>
                <c:ptCount val="3"/>
                <c:pt idx="0">
                  <c:v>47396067.945</c:v>
                </c:pt>
                <c:pt idx="1">
                  <c:v>31406175.546</c:v>
                </c:pt>
                <c:pt idx="2" formatCode="General">
                  <c:v>181.44200000000001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8E8-448C-96E3-E62BFEC1DAA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683169471"/>
        <c:axId val="1683172799"/>
      </c:barChart>
      <c:catAx>
        <c:axId val="168316947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683172799"/>
        <c:crosses val="autoZero"/>
        <c:auto val="1"/>
        <c:lblAlgn val="ctr"/>
        <c:lblOffset val="100"/>
        <c:noMultiLvlLbl val="0"/>
      </c:catAx>
      <c:valAx>
        <c:axId val="168317279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68316947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l-PL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 dirty="0" smtClean="0"/>
              <a:t>N = 15, ns</a:t>
            </a:r>
            <a:endParaRPr lang="pl-PL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l-PL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'[dpf slajdy.xlsx]Arkusz2'!$B$64</c:f>
              <c:strCache>
                <c:ptCount val="1"/>
                <c:pt idx="0">
                  <c:v>ns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l-P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errBars>
            <c:errBarType val="plus"/>
            <c:errValType val="fixedVal"/>
            <c:noEndCap val="0"/>
            <c:val val="10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'[dpf slajdy.xlsx]Arkusz2'!$C$63:$D$63</c:f>
              <c:strCache>
                <c:ptCount val="2"/>
                <c:pt idx="0">
                  <c:v>Memoization</c:v>
                </c:pt>
                <c:pt idx="1">
                  <c:v>Iterative</c:v>
                </c:pt>
              </c:strCache>
            </c:strRef>
          </c:cat>
          <c:val>
            <c:numRef>
              <c:f>'[dpf slajdy.xlsx]Arkusz2'!$C$64:$D$64</c:f>
              <c:numCache>
                <c:formatCode>#,##0.00</c:formatCode>
                <c:ptCount val="2"/>
                <c:pt idx="0" formatCode="General">
                  <c:v>69.596999999999994</c:v>
                </c:pt>
                <c:pt idx="1">
                  <c:v>7.3789999999999996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661-4A88-9F7A-09DC5FCDE7A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683164479"/>
        <c:axId val="1683156991"/>
      </c:barChart>
      <c:catAx>
        <c:axId val="168316447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683156991"/>
        <c:crosses val="autoZero"/>
        <c:auto val="1"/>
        <c:lblAlgn val="ctr"/>
        <c:lblOffset val="100"/>
        <c:noMultiLvlLbl val="0"/>
      </c:catAx>
      <c:valAx>
        <c:axId val="168315699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68316447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l-PL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23A32D7-9E08-4BF1-ACDF-88F7696CF920}" type="doc">
      <dgm:prSet loTypeId="urn:microsoft.com/office/officeart/2005/8/layout/chevron1" loCatId="process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pl-PL"/>
        </a:p>
      </dgm:t>
    </dgm:pt>
    <dgm:pt modelId="{0954AEA8-FD03-4227-92FA-E697C5E600C8}">
      <dgm:prSet/>
      <dgm:spPr/>
      <dgm:t>
        <a:bodyPr/>
        <a:lstStyle/>
        <a:p>
          <a:pPr rtl="0"/>
          <a:r>
            <a:rPr lang="en-US" dirty="0" smtClean="0"/>
            <a:t>Github</a:t>
          </a:r>
        </a:p>
        <a:p>
          <a:pPr rtl="0"/>
          <a:r>
            <a:rPr lang="en-US" dirty="0" smtClean="0"/>
            <a:t>blob</a:t>
          </a:r>
          <a:endParaRPr lang="pl-PL" dirty="0"/>
        </a:p>
      </dgm:t>
    </dgm:pt>
    <dgm:pt modelId="{EF269534-6C10-48B7-B0EE-B0D2FB4B8D9E}" type="parTrans" cxnId="{736A05DE-3BB1-4F76-9093-8F100FA4A1B1}">
      <dgm:prSet/>
      <dgm:spPr/>
      <dgm:t>
        <a:bodyPr/>
        <a:lstStyle/>
        <a:p>
          <a:endParaRPr lang="pl-PL"/>
        </a:p>
      </dgm:t>
    </dgm:pt>
    <dgm:pt modelId="{DAFD115A-79D7-4655-944A-B5CEE7B9D7F5}" type="sibTrans" cxnId="{736A05DE-3BB1-4F76-9093-8F100FA4A1B1}">
      <dgm:prSet/>
      <dgm:spPr/>
      <dgm:t>
        <a:bodyPr/>
        <a:lstStyle/>
        <a:p>
          <a:endParaRPr lang="pl-PL"/>
        </a:p>
      </dgm:t>
    </dgm:pt>
    <dgm:pt modelId="{AD8A0AF8-8584-4E6E-9C72-B866F4B0215C}">
      <dgm:prSet/>
      <dgm:spPr/>
      <dgm:t>
        <a:bodyPr/>
        <a:lstStyle/>
        <a:p>
          <a:pPr rtl="0"/>
          <a:r>
            <a:rPr lang="en-US" smtClean="0"/>
            <a:t>User</a:t>
          </a:r>
          <a:endParaRPr lang="pl-PL"/>
        </a:p>
      </dgm:t>
    </dgm:pt>
    <dgm:pt modelId="{540330B2-03D5-4B8F-894A-EA434A6232DA}" type="parTrans" cxnId="{D844705A-F140-4F06-905B-EF3B184D60E1}">
      <dgm:prSet/>
      <dgm:spPr/>
      <dgm:t>
        <a:bodyPr/>
        <a:lstStyle/>
        <a:p>
          <a:endParaRPr lang="pl-PL"/>
        </a:p>
      </dgm:t>
    </dgm:pt>
    <dgm:pt modelId="{C7364923-0C29-4D10-A445-153469A47B05}" type="sibTrans" cxnId="{D844705A-F140-4F06-905B-EF3B184D60E1}">
      <dgm:prSet/>
      <dgm:spPr/>
      <dgm:t>
        <a:bodyPr/>
        <a:lstStyle/>
        <a:p>
          <a:endParaRPr lang="pl-PL"/>
        </a:p>
      </dgm:t>
    </dgm:pt>
    <dgm:pt modelId="{47FD3634-A78D-4162-98BF-38D05C1B22AE}" type="pres">
      <dgm:prSet presAssocID="{A23A32D7-9E08-4BF1-ACDF-88F7696CF920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pl-PL"/>
        </a:p>
      </dgm:t>
    </dgm:pt>
    <dgm:pt modelId="{5335EBBC-5461-4FDB-8028-9AF7E0AD7881}" type="pres">
      <dgm:prSet presAssocID="{0954AEA8-FD03-4227-92FA-E697C5E600C8}" presName="parTxOnly" presStyleLbl="node1" presStyleIdx="0" presStyleCnt="2" custLinFactNeighborX="25418" custLinFactNeighborY="-5323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l-PL"/>
        </a:p>
      </dgm:t>
    </dgm:pt>
    <dgm:pt modelId="{DB3B984F-DC1A-44D3-92D2-E08B188670B2}" type="pres">
      <dgm:prSet presAssocID="{DAFD115A-79D7-4655-944A-B5CEE7B9D7F5}" presName="parTxOnlySpace" presStyleCnt="0"/>
      <dgm:spPr/>
    </dgm:pt>
    <dgm:pt modelId="{41A2A8FA-72FD-4E4F-9124-3F3A32148CAD}" type="pres">
      <dgm:prSet presAssocID="{AD8A0AF8-8584-4E6E-9C72-B866F4B0215C}" presName="parTxOnly" presStyleLbl="node1" presStyleIdx="1" presStyleCnt="2" custLinFactNeighborX="25418" custLinFactNeighborY="-8171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l-PL"/>
        </a:p>
      </dgm:t>
    </dgm:pt>
  </dgm:ptLst>
  <dgm:cxnLst>
    <dgm:cxn modelId="{6ACED277-6298-46CF-9AB1-E49FD047434B}" type="presOf" srcId="{0954AEA8-FD03-4227-92FA-E697C5E600C8}" destId="{5335EBBC-5461-4FDB-8028-9AF7E0AD7881}" srcOrd="0" destOrd="0" presId="urn:microsoft.com/office/officeart/2005/8/layout/chevron1"/>
    <dgm:cxn modelId="{D844705A-F140-4F06-905B-EF3B184D60E1}" srcId="{A23A32D7-9E08-4BF1-ACDF-88F7696CF920}" destId="{AD8A0AF8-8584-4E6E-9C72-B866F4B0215C}" srcOrd="1" destOrd="0" parTransId="{540330B2-03D5-4B8F-894A-EA434A6232DA}" sibTransId="{C7364923-0C29-4D10-A445-153469A47B05}"/>
    <dgm:cxn modelId="{7C2B3585-1BDC-441D-94DB-A33C3BE10586}" type="presOf" srcId="{A23A32D7-9E08-4BF1-ACDF-88F7696CF920}" destId="{47FD3634-A78D-4162-98BF-38D05C1B22AE}" srcOrd="0" destOrd="0" presId="urn:microsoft.com/office/officeart/2005/8/layout/chevron1"/>
    <dgm:cxn modelId="{736A05DE-3BB1-4F76-9093-8F100FA4A1B1}" srcId="{A23A32D7-9E08-4BF1-ACDF-88F7696CF920}" destId="{0954AEA8-FD03-4227-92FA-E697C5E600C8}" srcOrd="0" destOrd="0" parTransId="{EF269534-6C10-48B7-B0EE-B0D2FB4B8D9E}" sibTransId="{DAFD115A-79D7-4655-944A-B5CEE7B9D7F5}"/>
    <dgm:cxn modelId="{A19A06EE-41D7-480A-B65D-91528342C75D}" type="presOf" srcId="{AD8A0AF8-8584-4E6E-9C72-B866F4B0215C}" destId="{41A2A8FA-72FD-4E4F-9124-3F3A32148CAD}" srcOrd="0" destOrd="0" presId="urn:microsoft.com/office/officeart/2005/8/layout/chevron1"/>
    <dgm:cxn modelId="{07D83210-09B7-468C-B2CD-C970DC847FCC}" type="presParOf" srcId="{47FD3634-A78D-4162-98BF-38D05C1B22AE}" destId="{5335EBBC-5461-4FDB-8028-9AF7E0AD7881}" srcOrd="0" destOrd="0" presId="urn:microsoft.com/office/officeart/2005/8/layout/chevron1"/>
    <dgm:cxn modelId="{6AEA2B5E-7C41-49B2-8CE9-1068E7F98594}" type="presParOf" srcId="{47FD3634-A78D-4162-98BF-38D05C1B22AE}" destId="{DB3B984F-DC1A-44D3-92D2-E08B188670B2}" srcOrd="1" destOrd="0" presId="urn:microsoft.com/office/officeart/2005/8/layout/chevron1"/>
    <dgm:cxn modelId="{E358376D-55B6-4A47-B73E-37B05D722EA0}" type="presParOf" srcId="{47FD3634-A78D-4162-98BF-38D05C1B22AE}" destId="{41A2A8FA-72FD-4E4F-9124-3F3A32148CAD}" srcOrd="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23A32D7-9E08-4BF1-ACDF-88F7696CF920}" type="doc">
      <dgm:prSet loTypeId="urn:microsoft.com/office/officeart/2005/8/layout/chevron1" loCatId="process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pl-PL"/>
        </a:p>
      </dgm:t>
    </dgm:pt>
    <dgm:pt modelId="{0954AEA8-FD03-4227-92FA-E697C5E600C8}">
      <dgm:prSet/>
      <dgm:spPr/>
      <dgm:t>
        <a:bodyPr/>
        <a:lstStyle/>
        <a:p>
          <a:pPr rtl="0"/>
          <a:r>
            <a:rPr lang="en-US" dirty="0" smtClean="0"/>
            <a:t>Github</a:t>
          </a:r>
        </a:p>
        <a:p>
          <a:pPr rtl="0"/>
          <a:r>
            <a:rPr lang="en-US" dirty="0" smtClean="0"/>
            <a:t>blob</a:t>
          </a:r>
          <a:endParaRPr lang="pl-PL" dirty="0"/>
        </a:p>
      </dgm:t>
    </dgm:pt>
    <dgm:pt modelId="{EF269534-6C10-48B7-B0EE-B0D2FB4B8D9E}" type="parTrans" cxnId="{736A05DE-3BB1-4F76-9093-8F100FA4A1B1}">
      <dgm:prSet/>
      <dgm:spPr/>
      <dgm:t>
        <a:bodyPr/>
        <a:lstStyle/>
        <a:p>
          <a:endParaRPr lang="pl-PL"/>
        </a:p>
      </dgm:t>
    </dgm:pt>
    <dgm:pt modelId="{DAFD115A-79D7-4655-944A-B5CEE7B9D7F5}" type="sibTrans" cxnId="{736A05DE-3BB1-4F76-9093-8F100FA4A1B1}">
      <dgm:prSet/>
      <dgm:spPr/>
      <dgm:t>
        <a:bodyPr/>
        <a:lstStyle/>
        <a:p>
          <a:endParaRPr lang="pl-PL"/>
        </a:p>
      </dgm:t>
    </dgm:pt>
    <dgm:pt modelId="{B9E5593B-D279-4818-B9ED-9BF448A33646}">
      <dgm:prSet/>
      <dgm:spPr/>
      <dgm:t>
        <a:bodyPr/>
        <a:lstStyle/>
        <a:p>
          <a:pPr rtl="0"/>
          <a:r>
            <a:rPr lang="en-US" dirty="0" smtClean="0"/>
            <a:t>Server</a:t>
          </a:r>
          <a:endParaRPr lang="pl-PL" dirty="0"/>
        </a:p>
      </dgm:t>
    </dgm:pt>
    <dgm:pt modelId="{9364A599-7DCC-49BB-814E-4CE0E18F2AEC}" type="parTrans" cxnId="{9D47B8F3-5D67-4383-B65B-2387762CD4D3}">
      <dgm:prSet/>
      <dgm:spPr/>
      <dgm:t>
        <a:bodyPr/>
        <a:lstStyle/>
        <a:p>
          <a:endParaRPr lang="pl-PL"/>
        </a:p>
      </dgm:t>
    </dgm:pt>
    <dgm:pt modelId="{3BCB32BE-1C5D-4AA5-B4E9-9FD2DB7AE227}" type="sibTrans" cxnId="{9D47B8F3-5D67-4383-B65B-2387762CD4D3}">
      <dgm:prSet/>
      <dgm:spPr/>
      <dgm:t>
        <a:bodyPr/>
        <a:lstStyle/>
        <a:p>
          <a:endParaRPr lang="pl-PL"/>
        </a:p>
      </dgm:t>
    </dgm:pt>
    <dgm:pt modelId="{AD8A0AF8-8584-4E6E-9C72-B866F4B0215C}">
      <dgm:prSet/>
      <dgm:spPr/>
      <dgm:t>
        <a:bodyPr/>
        <a:lstStyle/>
        <a:p>
          <a:pPr rtl="0"/>
          <a:r>
            <a:rPr lang="en-US" smtClean="0"/>
            <a:t>User</a:t>
          </a:r>
          <a:endParaRPr lang="pl-PL"/>
        </a:p>
      </dgm:t>
    </dgm:pt>
    <dgm:pt modelId="{540330B2-03D5-4B8F-894A-EA434A6232DA}" type="parTrans" cxnId="{D844705A-F140-4F06-905B-EF3B184D60E1}">
      <dgm:prSet/>
      <dgm:spPr/>
      <dgm:t>
        <a:bodyPr/>
        <a:lstStyle/>
        <a:p>
          <a:endParaRPr lang="pl-PL"/>
        </a:p>
      </dgm:t>
    </dgm:pt>
    <dgm:pt modelId="{C7364923-0C29-4D10-A445-153469A47B05}" type="sibTrans" cxnId="{D844705A-F140-4F06-905B-EF3B184D60E1}">
      <dgm:prSet/>
      <dgm:spPr/>
      <dgm:t>
        <a:bodyPr/>
        <a:lstStyle/>
        <a:p>
          <a:endParaRPr lang="pl-PL"/>
        </a:p>
      </dgm:t>
    </dgm:pt>
    <dgm:pt modelId="{47FD3634-A78D-4162-98BF-38D05C1B22AE}" type="pres">
      <dgm:prSet presAssocID="{A23A32D7-9E08-4BF1-ACDF-88F7696CF920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pl-PL"/>
        </a:p>
      </dgm:t>
    </dgm:pt>
    <dgm:pt modelId="{5335EBBC-5461-4FDB-8028-9AF7E0AD7881}" type="pres">
      <dgm:prSet presAssocID="{0954AEA8-FD03-4227-92FA-E697C5E600C8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l-PL"/>
        </a:p>
      </dgm:t>
    </dgm:pt>
    <dgm:pt modelId="{DB3B984F-DC1A-44D3-92D2-E08B188670B2}" type="pres">
      <dgm:prSet presAssocID="{DAFD115A-79D7-4655-944A-B5CEE7B9D7F5}" presName="parTxOnlySpace" presStyleCnt="0"/>
      <dgm:spPr/>
    </dgm:pt>
    <dgm:pt modelId="{4C661FBC-4245-42B9-9709-366CD0F986D5}" type="pres">
      <dgm:prSet presAssocID="{B9E5593B-D279-4818-B9ED-9BF448A33646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l-PL"/>
        </a:p>
      </dgm:t>
    </dgm:pt>
    <dgm:pt modelId="{F6CCD651-ABDF-494F-854D-7D70DBA66D44}" type="pres">
      <dgm:prSet presAssocID="{3BCB32BE-1C5D-4AA5-B4E9-9FD2DB7AE227}" presName="parTxOnlySpace" presStyleCnt="0"/>
      <dgm:spPr/>
    </dgm:pt>
    <dgm:pt modelId="{41A2A8FA-72FD-4E4F-9124-3F3A32148CAD}" type="pres">
      <dgm:prSet presAssocID="{AD8A0AF8-8584-4E6E-9C72-B866F4B0215C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l-PL"/>
        </a:p>
      </dgm:t>
    </dgm:pt>
  </dgm:ptLst>
  <dgm:cxnLst>
    <dgm:cxn modelId="{7C2B3585-1BDC-441D-94DB-A33C3BE10586}" type="presOf" srcId="{A23A32D7-9E08-4BF1-ACDF-88F7696CF920}" destId="{47FD3634-A78D-4162-98BF-38D05C1B22AE}" srcOrd="0" destOrd="0" presId="urn:microsoft.com/office/officeart/2005/8/layout/chevron1"/>
    <dgm:cxn modelId="{E535661E-90BA-4FC7-A82B-B8FFAA56AABD}" type="presOf" srcId="{B9E5593B-D279-4818-B9ED-9BF448A33646}" destId="{4C661FBC-4245-42B9-9709-366CD0F986D5}" srcOrd="0" destOrd="0" presId="urn:microsoft.com/office/officeart/2005/8/layout/chevron1"/>
    <dgm:cxn modelId="{9D47B8F3-5D67-4383-B65B-2387762CD4D3}" srcId="{A23A32D7-9E08-4BF1-ACDF-88F7696CF920}" destId="{B9E5593B-D279-4818-B9ED-9BF448A33646}" srcOrd="1" destOrd="0" parTransId="{9364A599-7DCC-49BB-814E-4CE0E18F2AEC}" sibTransId="{3BCB32BE-1C5D-4AA5-B4E9-9FD2DB7AE227}"/>
    <dgm:cxn modelId="{D844705A-F140-4F06-905B-EF3B184D60E1}" srcId="{A23A32D7-9E08-4BF1-ACDF-88F7696CF920}" destId="{AD8A0AF8-8584-4E6E-9C72-B866F4B0215C}" srcOrd="2" destOrd="0" parTransId="{540330B2-03D5-4B8F-894A-EA434A6232DA}" sibTransId="{C7364923-0C29-4D10-A445-153469A47B05}"/>
    <dgm:cxn modelId="{736A05DE-3BB1-4F76-9093-8F100FA4A1B1}" srcId="{A23A32D7-9E08-4BF1-ACDF-88F7696CF920}" destId="{0954AEA8-FD03-4227-92FA-E697C5E600C8}" srcOrd="0" destOrd="0" parTransId="{EF269534-6C10-48B7-B0EE-B0D2FB4B8D9E}" sibTransId="{DAFD115A-79D7-4655-944A-B5CEE7B9D7F5}"/>
    <dgm:cxn modelId="{6ACED277-6298-46CF-9AB1-E49FD047434B}" type="presOf" srcId="{0954AEA8-FD03-4227-92FA-E697C5E600C8}" destId="{5335EBBC-5461-4FDB-8028-9AF7E0AD7881}" srcOrd="0" destOrd="0" presId="urn:microsoft.com/office/officeart/2005/8/layout/chevron1"/>
    <dgm:cxn modelId="{A19A06EE-41D7-480A-B65D-91528342C75D}" type="presOf" srcId="{AD8A0AF8-8584-4E6E-9C72-B866F4B0215C}" destId="{41A2A8FA-72FD-4E4F-9124-3F3A32148CAD}" srcOrd="0" destOrd="0" presId="urn:microsoft.com/office/officeart/2005/8/layout/chevron1"/>
    <dgm:cxn modelId="{07D83210-09B7-468C-B2CD-C970DC847FCC}" type="presParOf" srcId="{47FD3634-A78D-4162-98BF-38D05C1B22AE}" destId="{5335EBBC-5461-4FDB-8028-9AF7E0AD7881}" srcOrd="0" destOrd="0" presId="urn:microsoft.com/office/officeart/2005/8/layout/chevron1"/>
    <dgm:cxn modelId="{6AEA2B5E-7C41-49B2-8CE9-1068E7F98594}" type="presParOf" srcId="{47FD3634-A78D-4162-98BF-38D05C1B22AE}" destId="{DB3B984F-DC1A-44D3-92D2-E08B188670B2}" srcOrd="1" destOrd="0" presId="urn:microsoft.com/office/officeart/2005/8/layout/chevron1"/>
    <dgm:cxn modelId="{EAB4CC4F-1F1B-4740-8B52-CC91B835FE7F}" type="presParOf" srcId="{47FD3634-A78D-4162-98BF-38D05C1B22AE}" destId="{4C661FBC-4245-42B9-9709-366CD0F986D5}" srcOrd="2" destOrd="0" presId="urn:microsoft.com/office/officeart/2005/8/layout/chevron1"/>
    <dgm:cxn modelId="{03BEB8CA-9DA6-44E5-960E-0411B6DE20C3}" type="presParOf" srcId="{47FD3634-A78D-4162-98BF-38D05C1B22AE}" destId="{F6CCD651-ABDF-494F-854D-7D70DBA66D44}" srcOrd="3" destOrd="0" presId="urn:microsoft.com/office/officeart/2005/8/layout/chevron1"/>
    <dgm:cxn modelId="{E358376D-55B6-4A47-B73E-37B05D722EA0}" type="presParOf" srcId="{47FD3634-A78D-4162-98BF-38D05C1B22AE}" destId="{41A2A8FA-72FD-4E4F-9124-3F3A32148CAD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335EBBC-5461-4FDB-8028-9AF7E0AD7881}">
      <dsp:nvSpPr>
        <dsp:cNvPr id="0" name=""/>
        <dsp:cNvSpPr/>
      </dsp:nvSpPr>
      <dsp:spPr>
        <a:xfrm>
          <a:off x="144870" y="0"/>
          <a:ext cx="5347594" cy="2139037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algn="ctr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48031" tIns="82677" rIns="82677" bIns="82677" numCol="1" spcCol="1270" anchor="ctr" anchorCtr="0">
          <a:noAutofit/>
        </a:bodyPr>
        <a:lstStyle/>
        <a:p>
          <a:pPr lvl="0" algn="ctr" defTabSz="2755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200" kern="1200" dirty="0" smtClean="0"/>
            <a:t>Github</a:t>
          </a:r>
        </a:p>
        <a:p>
          <a:pPr lvl="0" algn="ctr" defTabSz="2755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200" kern="1200" dirty="0" smtClean="0"/>
            <a:t>blob</a:t>
          </a:r>
          <a:endParaRPr lang="pl-PL" sz="6200" kern="1200" dirty="0"/>
        </a:p>
      </dsp:txBody>
      <dsp:txXfrm>
        <a:off x="1214389" y="0"/>
        <a:ext cx="3208557" cy="2139037"/>
      </dsp:txXfrm>
    </dsp:sp>
    <dsp:sp modelId="{41A2A8FA-72FD-4E4F-9124-3F3A32148CAD}">
      <dsp:nvSpPr>
        <dsp:cNvPr id="0" name=""/>
        <dsp:cNvSpPr/>
      </dsp:nvSpPr>
      <dsp:spPr>
        <a:xfrm>
          <a:off x="4830727" y="0"/>
          <a:ext cx="5347594" cy="2139037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algn="ctr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48031" tIns="82677" rIns="82677" bIns="82677" numCol="1" spcCol="1270" anchor="ctr" anchorCtr="0">
          <a:noAutofit/>
        </a:bodyPr>
        <a:lstStyle/>
        <a:p>
          <a:pPr lvl="0" algn="ctr" defTabSz="2755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200" kern="1200" smtClean="0"/>
            <a:t>User</a:t>
          </a:r>
          <a:endParaRPr lang="pl-PL" sz="6200" kern="1200"/>
        </a:p>
      </dsp:txBody>
      <dsp:txXfrm>
        <a:off x="5900246" y="0"/>
        <a:ext cx="3208557" cy="213903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335EBBC-5461-4FDB-8028-9AF7E0AD7881}">
      <dsp:nvSpPr>
        <dsp:cNvPr id="0" name=""/>
        <dsp:cNvSpPr/>
      </dsp:nvSpPr>
      <dsp:spPr>
        <a:xfrm>
          <a:off x="2981" y="1070198"/>
          <a:ext cx="3632985" cy="145319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algn="ctr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68021" tIns="56007" rIns="56007" bIns="56007" numCol="1" spcCol="1270" anchor="ctr" anchorCtr="0">
          <a:noAutofit/>
        </a:bodyPr>
        <a:lstStyle/>
        <a:p>
          <a:pPr lvl="0" algn="ctr" defTabSz="1866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200" kern="1200" dirty="0" smtClean="0"/>
            <a:t>Github</a:t>
          </a:r>
        </a:p>
        <a:p>
          <a:pPr lvl="0" algn="ctr" defTabSz="1866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200" kern="1200" dirty="0" smtClean="0"/>
            <a:t>blob</a:t>
          </a:r>
          <a:endParaRPr lang="pl-PL" sz="4200" kern="1200" dirty="0"/>
        </a:p>
      </dsp:txBody>
      <dsp:txXfrm>
        <a:off x="729578" y="1070198"/>
        <a:ext cx="2179791" cy="1453194"/>
      </dsp:txXfrm>
    </dsp:sp>
    <dsp:sp modelId="{4C661FBC-4245-42B9-9709-366CD0F986D5}">
      <dsp:nvSpPr>
        <dsp:cNvPr id="0" name=""/>
        <dsp:cNvSpPr/>
      </dsp:nvSpPr>
      <dsp:spPr>
        <a:xfrm>
          <a:off x="3272668" y="1070198"/>
          <a:ext cx="3632985" cy="145319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algn="ctr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68021" tIns="56007" rIns="56007" bIns="56007" numCol="1" spcCol="1270" anchor="ctr" anchorCtr="0">
          <a:noAutofit/>
        </a:bodyPr>
        <a:lstStyle/>
        <a:p>
          <a:pPr lvl="0" algn="ctr" defTabSz="1866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200" kern="1200" dirty="0" smtClean="0"/>
            <a:t>Server</a:t>
          </a:r>
          <a:endParaRPr lang="pl-PL" sz="4200" kern="1200" dirty="0"/>
        </a:p>
      </dsp:txBody>
      <dsp:txXfrm>
        <a:off x="3999265" y="1070198"/>
        <a:ext cx="2179791" cy="1453194"/>
      </dsp:txXfrm>
    </dsp:sp>
    <dsp:sp modelId="{41A2A8FA-72FD-4E4F-9124-3F3A32148CAD}">
      <dsp:nvSpPr>
        <dsp:cNvPr id="0" name=""/>
        <dsp:cNvSpPr/>
      </dsp:nvSpPr>
      <dsp:spPr>
        <a:xfrm>
          <a:off x="6542355" y="1070198"/>
          <a:ext cx="3632985" cy="145319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algn="ctr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68021" tIns="56007" rIns="56007" bIns="56007" numCol="1" spcCol="1270" anchor="ctr" anchorCtr="0">
          <a:noAutofit/>
        </a:bodyPr>
        <a:lstStyle/>
        <a:p>
          <a:pPr lvl="0" algn="ctr" defTabSz="1866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200" kern="1200" smtClean="0"/>
            <a:t>User</a:t>
          </a:r>
          <a:endParaRPr lang="pl-PL" sz="4200" kern="1200"/>
        </a:p>
      </dsp:txBody>
      <dsp:txXfrm>
        <a:off x="7268952" y="1070198"/>
        <a:ext cx="2179791" cy="145319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B2A441-A287-4456-A052-F4898ED5D5F2}" type="datetimeFigureOut">
              <a:rPr lang="pl-PL" smtClean="0"/>
              <a:t>21.10.2019</a:t>
            </a:fld>
            <a:endParaRPr lang="pl-PL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 smtClean="0"/>
              <a:t>Edytuj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AAC945-E110-4F66-A373-557B69307723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4990809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real life and big applications, it’s not always possible to use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BenchmarkDotNet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In this case, Debug build can be a source of huge problems in the performance analysis.</a:t>
            </a:r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AAC945-E110-4F66-A373-557B69307723}" type="slidenum">
              <a:rPr lang="pl-PL" smtClean="0"/>
              <a:t>21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6147687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AAC945-E110-4F66-A373-557B69307723}" type="slidenum">
              <a:rPr lang="pl-PL" smtClean="0"/>
              <a:t>38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6844028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AAC945-E110-4F66-A373-557B69307723}" type="slidenum">
              <a:rPr lang="pl-PL" smtClean="0"/>
              <a:t>72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0116221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AAC945-E110-4F66-A373-557B69307723}" type="slidenum">
              <a:rPr lang="pl-PL" smtClean="0"/>
              <a:t>87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8719297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AAC945-E110-4F66-A373-557B69307723}" type="slidenum">
              <a:rPr lang="pl-PL" smtClean="0"/>
              <a:t>128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7838545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ajd tytułowy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/>
              <a:t>Kliknij, aby edytować styl wzorca podtytułu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9334D819-9F07-4261-B09B-9E467E5D9002}" type="datetimeFigureOut">
              <a:rPr lang="en-US" dirty="0"/>
              <a:pPr/>
              <a:t>10/21/2019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10/21/2019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10/21/2019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10/21/2019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Nagłówek sekcji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9334D819-9F07-4261-B09B-9E467E5D9002}" type="datetimeFigureOut">
              <a:rPr lang="en-US" dirty="0"/>
              <a:pPr/>
              <a:t>10/21/2019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10/21/2019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10/21/2019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10/21/2019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10/21/2019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9334D819-9F07-4261-B09B-9E467E5D9002}" type="datetimeFigureOut">
              <a:rPr lang="en-US" dirty="0"/>
              <a:t>10/21/2019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l-PL"/>
              <a:t>Kliknij ikonę, aby dodać obraz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9334D819-9F07-4261-B09B-9E467E5D9002}" type="datetimeFigureOut">
              <a:rPr lang="en-US" dirty="0"/>
              <a:t>10/21/2019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334D819-9F07-4261-B09B-9E467E5D9002}" type="datetimeFigureOut">
              <a:rPr lang="en-US" dirty="0"/>
              <a:pPr/>
              <a:t>10/21/2019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0.xml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8" Type="http://schemas.openxmlformats.org/officeDocument/2006/relationships/hyperlink" Target="https://wojciechnagorski.com/2018/12/how-i-improved-the-yamldotnet-performance-by-370/" TargetMode="External"/><Relationship Id="rId3" Type="http://schemas.openxmlformats.org/officeDocument/2006/relationships/hyperlink" Target="https://github.com/lukasz-pyrzyk/DailyPerformancePitfalls" TargetMode="External"/><Relationship Id="rId7" Type="http://schemas.openxmlformats.org/officeDocument/2006/relationships/hyperlink" Target="https://github.com/davidfowl/AspNetCoreDiagnosticScenarios" TargetMode="External"/><Relationship Id="rId2" Type="http://schemas.openxmlformats.org/officeDocument/2006/relationships/hyperlink" Target="https://prodotnetmemory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tugberkugurlu.com/archive/efficiently-streaming-large-http-responses-with-httpclient" TargetMode="External"/><Relationship Id="rId5" Type="http://schemas.openxmlformats.org/officeDocument/2006/relationships/hyperlink" Target="https://docs.microsoft.com/en-us/azure/cosmos-db/sql-api-sql-query-metrics" TargetMode="External"/><Relationship Id="rId4" Type="http://schemas.openxmlformats.org/officeDocument/2006/relationships/hyperlink" Target="https://docs.microsoft.com/en-us/azure/cosmos-db/performance-tips" TargetMode="External"/><Relationship Id="rId9" Type="http://schemas.openxmlformats.org/officeDocument/2006/relationships/hyperlink" Target="https://github.com/aaubry/YamlDotNet/pull/356" TargetMode="Externa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dotnet/api/system.buffers.arraypool-1.rent?view=netcore-3.0" TargetMode="External"/><Relationship Id="rId2" Type="http://schemas.openxmlformats.org/officeDocument/2006/relationships/hyperlink" Target="https://docs.microsoft.com/en-us/dotnet/api/system.buffers.arraypool-1?view=netcore-3.0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cs.microsoft.com/en-us/dotnet/api/system.buffers.arraypool-1.return?view=netcore-3.0" TargetMode="Externa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1078522" y="485912"/>
            <a:ext cx="10318418" cy="4394988"/>
          </a:xfrm>
        </p:spPr>
        <p:txBody>
          <a:bodyPr/>
          <a:lstStyle/>
          <a:p>
            <a:r>
              <a:rPr lang="en-GB" dirty="0" smtClean="0"/>
              <a:t>Daily </a:t>
            </a:r>
            <a:r>
              <a:rPr lang="en-GB" dirty="0"/>
              <a:t>performance</a:t>
            </a:r>
            <a:br>
              <a:rPr lang="en-GB" dirty="0"/>
            </a:br>
            <a:r>
              <a:rPr lang="en-GB" dirty="0" smtClean="0"/>
              <a:t>Pitfalls</a:t>
            </a:r>
            <a:endParaRPr lang="pl-PL" dirty="0"/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>
          <a:xfrm>
            <a:off x="2215044" y="5861802"/>
            <a:ext cx="8045373" cy="742279"/>
          </a:xfrm>
        </p:spPr>
        <p:txBody>
          <a:bodyPr>
            <a:normAutofit/>
          </a:bodyPr>
          <a:lstStyle/>
          <a:p>
            <a:r>
              <a:rPr lang="en-GB" sz="3200" dirty="0"/>
              <a:t>Łukasz Pyrzyk</a:t>
            </a:r>
            <a:endParaRPr lang="pl-PL" sz="3200" dirty="0"/>
          </a:p>
        </p:txBody>
      </p:sp>
    </p:spTree>
    <p:extLst>
      <p:ext uri="{BB962C8B-B14F-4D97-AF65-F5344CB8AC3E}">
        <p14:creationId xmlns:p14="http://schemas.microsoft.com/office/powerpoint/2010/main" val="1311607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3923669"/>
              </p:ext>
            </p:extLst>
          </p:nvPr>
        </p:nvGraphicFramePr>
        <p:xfrm>
          <a:off x="1572862" y="1451109"/>
          <a:ext cx="9567950" cy="1583035"/>
        </p:xfrm>
        <a:graphic>
          <a:graphicData uri="http://schemas.openxmlformats.org/drawingml/2006/table">
            <a:tbl>
              <a:tblPr/>
              <a:tblGrid>
                <a:gridCol w="1913590">
                  <a:extLst>
                    <a:ext uri="{9D8B030D-6E8A-4147-A177-3AD203B41FA5}">
                      <a16:colId xmlns:a16="http://schemas.microsoft.com/office/drawing/2014/main" val="92837320"/>
                    </a:ext>
                  </a:extLst>
                </a:gridCol>
                <a:gridCol w="1913590">
                  <a:extLst>
                    <a:ext uri="{9D8B030D-6E8A-4147-A177-3AD203B41FA5}">
                      <a16:colId xmlns:a16="http://schemas.microsoft.com/office/drawing/2014/main" val="675589911"/>
                    </a:ext>
                  </a:extLst>
                </a:gridCol>
                <a:gridCol w="1906846">
                  <a:extLst>
                    <a:ext uri="{9D8B030D-6E8A-4147-A177-3AD203B41FA5}">
                      <a16:colId xmlns:a16="http://schemas.microsoft.com/office/drawing/2014/main" val="3904557261"/>
                    </a:ext>
                  </a:extLst>
                </a:gridCol>
                <a:gridCol w="1920334">
                  <a:extLst>
                    <a:ext uri="{9D8B030D-6E8A-4147-A177-3AD203B41FA5}">
                      <a16:colId xmlns:a16="http://schemas.microsoft.com/office/drawing/2014/main" val="672934519"/>
                    </a:ext>
                  </a:extLst>
                </a:gridCol>
                <a:gridCol w="1913590">
                  <a:extLst>
                    <a:ext uri="{9D8B030D-6E8A-4147-A177-3AD203B41FA5}">
                      <a16:colId xmlns:a16="http://schemas.microsoft.com/office/drawing/2014/main" val="1548853432"/>
                    </a:ext>
                  </a:extLst>
                </a:gridCol>
              </a:tblGrid>
              <a:tr h="615858"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Method</a:t>
                      </a:r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 err="1"/>
                        <a:t>Mean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/>
                        <a:t>Error</a:t>
                      </a:r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/>
                        <a:t>StdDev</a:t>
                      </a:r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b="1" dirty="0"/>
                        <a:t>Median</a:t>
                      </a:r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1414183"/>
                  </a:ext>
                </a:extLst>
              </a:tr>
              <a:tr h="967177">
                <a:tc>
                  <a:txBody>
                    <a:bodyPr/>
                    <a:lstStyle/>
                    <a:p>
                      <a:pPr algn="ctr"/>
                      <a:r>
                        <a:rPr lang="en-GB" sz="2500" dirty="0"/>
                        <a:t>XO</a:t>
                      </a:r>
                      <a:r>
                        <a:rPr lang="en-GB" sz="2500" b="0" dirty="0"/>
                        <a:t>R</a:t>
                      </a:r>
                      <a:endParaRPr lang="pl-PL" sz="2500" b="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2.8275 </a:t>
                      </a:r>
                      <a:r>
                        <a:rPr lang="pl-PL" sz="2500" dirty="0" err="1"/>
                        <a:t>ns</a:t>
                      </a:r>
                      <a:endParaRPr lang="en-GB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0.0615 </a:t>
                      </a:r>
                      <a:r>
                        <a:rPr lang="pl-PL" sz="2500" dirty="0" err="1"/>
                        <a:t>ns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0.0575 </a:t>
                      </a:r>
                      <a:r>
                        <a:rPr lang="pl-PL" sz="2500" dirty="0" err="1"/>
                        <a:t>ns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b="1" dirty="0"/>
                        <a:t>2.8419 </a:t>
                      </a:r>
                      <a:r>
                        <a:rPr lang="pl-PL" sz="2500" b="1" dirty="0" err="1"/>
                        <a:t>ns</a:t>
                      </a:r>
                      <a:endParaRPr lang="pl-PL" sz="2500" b="1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2088151"/>
                  </a:ext>
                </a:extLst>
              </a:tr>
            </a:tbl>
          </a:graphicData>
        </a:graphic>
      </p:graphicFrame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sp>
        <p:nvSpPr>
          <p:cNvPr id="5" name="Prostokąt 4"/>
          <p:cNvSpPr/>
          <p:nvPr/>
        </p:nvSpPr>
        <p:spPr>
          <a:xfrm>
            <a:off x="1129259" y="5161241"/>
            <a:ext cx="940882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dirty="0" err="1"/>
              <a:t>BenchmarkDotNet</a:t>
            </a:r>
            <a:r>
              <a:rPr lang="pl-PL" dirty="0"/>
              <a:t>=v0.11.5, OS=Windows 10.0.16299.1146 (1709/</a:t>
            </a:r>
            <a:r>
              <a:rPr lang="pl-PL" dirty="0" err="1"/>
              <a:t>FallCreatorsUpdate</a:t>
            </a:r>
            <a:r>
              <a:rPr lang="pl-PL" dirty="0"/>
              <a:t>/Redstone3)</a:t>
            </a:r>
          </a:p>
          <a:p>
            <a:r>
              <a:rPr lang="pl-PL" dirty="0"/>
              <a:t>Intel </a:t>
            </a:r>
            <a:r>
              <a:rPr lang="pl-PL" dirty="0" err="1"/>
              <a:t>Core</a:t>
            </a:r>
            <a:r>
              <a:rPr lang="pl-PL" dirty="0"/>
              <a:t> i5-7200U CPU 2.50GHz (</a:t>
            </a:r>
            <a:r>
              <a:rPr lang="pl-PL" dirty="0" err="1"/>
              <a:t>Kaby</a:t>
            </a:r>
            <a:r>
              <a:rPr lang="pl-PL" dirty="0"/>
              <a:t> Lake), 1 CPU, 4 </a:t>
            </a:r>
            <a:r>
              <a:rPr lang="pl-PL" dirty="0" err="1"/>
              <a:t>logical</a:t>
            </a:r>
            <a:r>
              <a:rPr lang="pl-PL" dirty="0"/>
              <a:t> and 2 </a:t>
            </a:r>
            <a:r>
              <a:rPr lang="pl-PL" dirty="0" err="1"/>
              <a:t>physical</a:t>
            </a:r>
            <a:r>
              <a:rPr lang="pl-PL" dirty="0"/>
              <a:t> </a:t>
            </a:r>
            <a:r>
              <a:rPr lang="pl-PL" dirty="0" err="1"/>
              <a:t>cores</a:t>
            </a:r>
            <a:endParaRPr lang="pl-PL" dirty="0"/>
          </a:p>
          <a:p>
            <a:r>
              <a:rPr lang="pl-PL" dirty="0" err="1"/>
              <a:t>Frequency</a:t>
            </a:r>
            <a:r>
              <a:rPr lang="pl-PL" dirty="0"/>
              <a:t>=2648437 </a:t>
            </a:r>
            <a:r>
              <a:rPr lang="pl-PL" dirty="0" err="1"/>
              <a:t>Hz</a:t>
            </a:r>
            <a:r>
              <a:rPr lang="pl-PL" dirty="0"/>
              <a:t>, Resolution=377.5812 </a:t>
            </a:r>
            <a:r>
              <a:rPr lang="pl-PL" dirty="0" err="1"/>
              <a:t>ns</a:t>
            </a:r>
            <a:r>
              <a:rPr lang="pl-PL" dirty="0"/>
              <a:t>, </a:t>
            </a:r>
            <a:r>
              <a:rPr lang="pl-PL" dirty="0" err="1"/>
              <a:t>Timer</a:t>
            </a:r>
            <a:r>
              <a:rPr lang="pl-PL" dirty="0"/>
              <a:t>=TSC</a:t>
            </a:r>
          </a:p>
        </p:txBody>
      </p:sp>
    </p:spTree>
    <p:extLst>
      <p:ext uri="{BB962C8B-B14F-4D97-AF65-F5344CB8AC3E}">
        <p14:creationId xmlns:p14="http://schemas.microsoft.com/office/powerpoint/2010/main" val="2120103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ole tekstowe 5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pic>
        <p:nvPicPr>
          <p:cNvPr id="2" name="Obraz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902" y="1636776"/>
            <a:ext cx="10316620" cy="3274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558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/>
          <a:lstStyle/>
          <a:p>
            <a:r>
              <a:rPr lang="en-GB" dirty="0"/>
              <a:t>The </a:t>
            </a:r>
            <a:r>
              <a:rPr lang="en-GB" dirty="0" err="1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goneEXCEPTION</a:t>
            </a:r>
            <a:r>
              <a:rPr lang="en-GB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 </a:t>
            </a:r>
            <a:r>
              <a:rPr lang="en-GB" dirty="0" smtClean="0"/>
              <a:t>story</a:t>
            </a:r>
            <a:endParaRPr lang="pl-PL" dirty="0"/>
          </a:p>
        </p:txBody>
      </p:sp>
      <p:sp>
        <p:nvSpPr>
          <p:cNvPr id="8" name="Symbol zastępczy zawartości 2"/>
          <p:cNvSpPr>
            <a:spLocks noGrp="1"/>
          </p:cNvSpPr>
          <p:nvPr>
            <p:ph idx="1"/>
          </p:nvPr>
        </p:nvSpPr>
        <p:spPr>
          <a:xfrm>
            <a:off x="1324830" y="1691642"/>
            <a:ext cx="10270270" cy="3984228"/>
          </a:xfrm>
        </p:spPr>
        <p:txBody>
          <a:bodyPr>
            <a:noAutofit/>
          </a:bodyPr>
          <a:lstStyle/>
          <a:p>
            <a:pPr marL="0" indent="0" algn="ctr" fontAlgn="base">
              <a:buNone/>
            </a:pPr>
            <a:endParaRPr lang="en-US" sz="2400" dirty="0">
              <a:solidFill>
                <a:schemeClr val="tx1"/>
              </a:solidFill>
            </a:endParaRPr>
          </a:p>
          <a:p>
            <a:pPr marL="0" indent="0" algn="ctr" fontAlgn="base">
              <a:buNone/>
            </a:pPr>
            <a:r>
              <a:rPr lang="en-US" sz="2400" dirty="0" err="1">
                <a:solidFill>
                  <a:schemeClr val="tx1"/>
                </a:solidFill>
              </a:rPr>
              <a:t>GoneException</a:t>
            </a:r>
            <a:r>
              <a:rPr lang="en-US" sz="2400" dirty="0">
                <a:solidFill>
                  <a:schemeClr val="tx1"/>
                </a:solidFill>
              </a:rPr>
              <a:t>(“The requested resource is no longer available at the server”)</a:t>
            </a:r>
          </a:p>
          <a:p>
            <a:pPr marL="0" indent="0" algn="ctr" fontAlgn="base">
              <a:buNone/>
            </a:pPr>
            <a:endParaRPr lang="en-US" sz="2400" dirty="0" smtClean="0">
              <a:solidFill>
                <a:schemeClr val="tx1"/>
              </a:solidFill>
            </a:endParaRPr>
          </a:p>
          <a:p>
            <a:pPr marL="0" indent="0" algn="ctr" fontAlgn="base">
              <a:buNone/>
            </a:pPr>
            <a:r>
              <a:rPr lang="en-US" sz="3200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might be</a:t>
            </a:r>
            <a:r>
              <a:rPr lang="en-US" sz="2400" dirty="0">
                <a:solidFill>
                  <a:schemeClr val="tx1"/>
                </a:solidFill>
              </a:rPr>
              <a:t/>
            </a:r>
            <a:br>
              <a:rPr lang="en-US" sz="2400" dirty="0">
                <a:solidFill>
                  <a:schemeClr val="tx1"/>
                </a:solidFill>
              </a:rPr>
            </a:br>
            <a:endParaRPr lang="en-US" sz="2400" dirty="0">
              <a:solidFill>
                <a:schemeClr val="tx1"/>
              </a:solidFill>
            </a:endParaRPr>
          </a:p>
          <a:p>
            <a:pPr marL="0" indent="0" algn="ctr" fontAlgn="base">
              <a:buNone/>
            </a:pPr>
            <a:r>
              <a:rPr lang="en-US" sz="2400" dirty="0" err="1">
                <a:solidFill>
                  <a:schemeClr val="tx1"/>
                </a:solidFill>
              </a:rPr>
              <a:t>PlatformNotSupportedException</a:t>
            </a:r>
            <a:r>
              <a:rPr lang="en-US" sz="2400" dirty="0">
                <a:solidFill>
                  <a:schemeClr val="tx1"/>
                </a:solidFill>
              </a:rPr>
              <a:t>();</a:t>
            </a:r>
            <a:br>
              <a:rPr lang="en-US" sz="2400" dirty="0">
                <a:solidFill>
                  <a:schemeClr val="tx1"/>
                </a:solidFill>
              </a:rPr>
            </a:b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5" name="pole tekstowe 4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755113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ostokąt 2"/>
          <p:cNvSpPr/>
          <p:nvPr/>
        </p:nvSpPr>
        <p:spPr>
          <a:xfrm>
            <a:off x="2403487" y="6111115"/>
            <a:ext cx="767780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sz="2400" dirty="0"/>
              <a:t>https</a:t>
            </a:r>
            <a:r>
              <a:rPr lang="pl-PL" sz="2400" dirty="0" smtClean="0"/>
              <a:t>://github.com/Azure/azure-cosmosdb-dotnet/issues/194</a:t>
            </a:r>
            <a:endParaRPr lang="pl-PL" sz="2400" dirty="0"/>
          </a:p>
        </p:txBody>
      </p:sp>
      <p:pic>
        <p:nvPicPr>
          <p:cNvPr id="5" name="Obraz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0998" y="0"/>
            <a:ext cx="8382787" cy="6111115"/>
          </a:xfrm>
          <a:prstGeom prst="rect">
            <a:avLst/>
          </a:prstGeom>
        </p:spPr>
      </p:pic>
      <p:sp>
        <p:nvSpPr>
          <p:cNvPr id="6" name="pole tekstowe 5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603619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251678" y="382384"/>
            <a:ext cx="10178322" cy="6147811"/>
          </a:xfrm>
        </p:spPr>
        <p:txBody>
          <a:bodyPr/>
          <a:lstStyle/>
          <a:p>
            <a:pPr algn="ctr"/>
            <a:r>
              <a:rPr lang="en-GB" dirty="0" smtClean="0"/>
              <a:t>issue #7</a:t>
            </a:r>
            <a:r>
              <a:rPr lang="en-GB" dirty="0"/>
              <a:t/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r>
              <a:rPr lang="en-GB" dirty="0" smtClean="0">
                <a:solidFill>
                  <a:schemeClr val="tx1"/>
                </a:solidFill>
              </a:rPr>
              <a:t>Let’s</a:t>
            </a:r>
            <a:r>
              <a:rPr lang="en-GB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 optimize it</a:t>
            </a:r>
            <a:endParaRPr lang="pl-PL" dirty="0"/>
          </a:p>
        </p:txBody>
      </p:sp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866108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/>
          <a:lstStyle/>
          <a:p>
            <a:r>
              <a:rPr lang="en-GB" dirty="0"/>
              <a:t>The </a:t>
            </a:r>
            <a:r>
              <a:rPr lang="en-GB" dirty="0">
                <a:solidFill>
                  <a:schemeClr val="tx2">
                    <a:lumMod val="50000"/>
                    <a:lumOff val="50000"/>
                  </a:schemeClr>
                </a:solidFill>
              </a:rPr>
              <a:t>business</a:t>
            </a:r>
            <a:r>
              <a:rPr lang="en-GB" dirty="0"/>
              <a:t> </a:t>
            </a:r>
            <a:r>
              <a:rPr lang="en-GB" dirty="0">
                <a:solidFill>
                  <a:schemeClr val="tx1"/>
                </a:solidFill>
              </a:rPr>
              <a:t>problem</a:t>
            </a:r>
            <a:endParaRPr lang="pl-PL" dirty="0">
              <a:solidFill>
                <a:schemeClr val="tx1"/>
              </a:solidFill>
            </a:endParaRPr>
          </a:p>
        </p:txBody>
      </p:sp>
      <p:sp>
        <p:nvSpPr>
          <p:cNvPr id="6" name="Symbol zastępczy zawartości 2"/>
          <p:cNvSpPr>
            <a:spLocks noGrp="1"/>
          </p:cNvSpPr>
          <p:nvPr>
            <p:ph idx="1"/>
          </p:nvPr>
        </p:nvSpPr>
        <p:spPr>
          <a:xfrm>
            <a:off x="1324830" y="1691642"/>
            <a:ext cx="5201098" cy="3984228"/>
          </a:xfrm>
        </p:spPr>
        <p:txBody>
          <a:bodyPr>
            <a:noAutofit/>
          </a:bodyPr>
          <a:lstStyle/>
          <a:p>
            <a:pPr fontAlgn="base"/>
            <a:r>
              <a:rPr lang="en-US" sz="2400" dirty="0">
                <a:solidFill>
                  <a:schemeClr val="tx1"/>
                </a:solidFill>
              </a:rPr>
              <a:t>This is </a:t>
            </a:r>
            <a:r>
              <a:rPr lang="en-US" sz="2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very important </a:t>
            </a:r>
            <a:r>
              <a:rPr lang="en-US" sz="2400" dirty="0">
                <a:solidFill>
                  <a:schemeClr val="tx1"/>
                </a:solidFill>
              </a:rPr>
              <a:t>for our company</a:t>
            </a:r>
          </a:p>
          <a:p>
            <a:pPr fontAlgn="base"/>
            <a:r>
              <a:rPr lang="en-US" sz="2400" dirty="0">
                <a:solidFill>
                  <a:schemeClr val="tx1"/>
                </a:solidFill>
              </a:rPr>
              <a:t>It’s </a:t>
            </a:r>
            <a:r>
              <a:rPr lang="en-US" sz="2400" dirty="0" err="1">
                <a:solidFill>
                  <a:schemeClr val="tx2">
                    <a:lumMod val="50000"/>
                    <a:lumOff val="50000"/>
                  </a:schemeClr>
                </a:solidFill>
              </a:rPr>
              <a:t>PoC</a:t>
            </a:r>
            <a:endParaRPr lang="en-US" sz="2400" dirty="0">
              <a:solidFill>
                <a:schemeClr val="tx2">
                  <a:lumMod val="50000"/>
                  <a:lumOff val="50000"/>
                </a:schemeClr>
              </a:solidFill>
            </a:endParaRPr>
          </a:p>
          <a:p>
            <a:pPr fontAlgn="base"/>
            <a:r>
              <a:rPr lang="en-US" sz="2400" dirty="0">
                <a:solidFill>
                  <a:schemeClr val="tx1"/>
                </a:solidFill>
              </a:rPr>
              <a:t>Please make it </a:t>
            </a:r>
            <a:r>
              <a:rPr lang="en-US" sz="2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ASAP</a:t>
            </a:r>
          </a:p>
          <a:p>
            <a:pPr fontAlgn="base"/>
            <a:r>
              <a:rPr lang="en-US" sz="2400" dirty="0">
                <a:solidFill>
                  <a:schemeClr val="tx1"/>
                </a:solidFill>
              </a:rPr>
              <a:t>Performance doesn’t matter</a:t>
            </a:r>
          </a:p>
          <a:p>
            <a:pPr fontAlgn="base"/>
            <a:r>
              <a:rPr lang="en-US" sz="2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Don’t spend </a:t>
            </a:r>
            <a:r>
              <a:rPr lang="en-US" sz="2400" dirty="0">
                <a:solidFill>
                  <a:schemeClr val="tx1"/>
                </a:solidFill>
              </a:rPr>
              <a:t>to much </a:t>
            </a:r>
            <a:r>
              <a:rPr lang="en-US" sz="2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time</a:t>
            </a:r>
            <a:r>
              <a:rPr lang="en-US" sz="2400" dirty="0">
                <a:solidFill>
                  <a:schemeClr val="tx1"/>
                </a:solidFill>
              </a:rPr>
              <a:t> on it</a:t>
            </a:r>
          </a:p>
          <a:p>
            <a:pPr fontAlgn="base"/>
            <a:r>
              <a:rPr lang="en-US" sz="2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Keep clean</a:t>
            </a:r>
            <a:r>
              <a:rPr lang="en-US" sz="2400" dirty="0">
                <a:solidFill>
                  <a:schemeClr val="tx1"/>
                </a:solidFill>
              </a:rPr>
              <a:t> and </a:t>
            </a:r>
            <a:r>
              <a:rPr lang="en-US" sz="2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easy to understand </a:t>
            </a:r>
            <a:r>
              <a:rPr lang="en-US" sz="2400" dirty="0">
                <a:solidFill>
                  <a:schemeClr val="tx1"/>
                </a:solidFill>
              </a:rPr>
              <a:t>for another developers</a:t>
            </a:r>
          </a:p>
        </p:txBody>
      </p:sp>
      <p:pic>
        <p:nvPicPr>
          <p:cNvPr id="7" name="Obraz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9080" y="1318345"/>
            <a:ext cx="4296755" cy="4913697"/>
          </a:xfrm>
          <a:prstGeom prst="rect">
            <a:avLst/>
          </a:prstGeom>
        </p:spPr>
      </p:pic>
      <p:sp>
        <p:nvSpPr>
          <p:cNvPr id="8" name="pole tekstowe 7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995483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ymbol zastępczy zawartości 2"/>
          <p:cNvSpPr>
            <a:spLocks noGrp="1"/>
          </p:cNvSpPr>
          <p:nvPr>
            <p:ph idx="1"/>
          </p:nvPr>
        </p:nvSpPr>
        <p:spPr>
          <a:xfrm>
            <a:off x="1324829" y="1691642"/>
            <a:ext cx="9561343" cy="39842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SecretAlgorithm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n)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(n == 1 || n == 2) </a:t>
            </a: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1;</a:t>
            </a:r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dirty="0">
                <a:solidFill>
                  <a:srgbClr val="0000FF"/>
                </a:solidFill>
                <a:latin typeface="Consolas" panose="020B0609020204030204" pitchFamily="49" charset="0"/>
              </a:rPr>
              <a:t>	return</a:t>
            </a: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SecretAlgorithm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(n - 2) +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SecretAlgorithm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(n - 1);</a:t>
            </a:r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386251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ymbol zastępczy zawartości 2"/>
          <p:cNvSpPr>
            <a:spLocks noGrp="1"/>
          </p:cNvSpPr>
          <p:nvPr>
            <p:ph idx="1"/>
          </p:nvPr>
        </p:nvSpPr>
        <p:spPr>
          <a:xfrm>
            <a:off x="1324829" y="1691642"/>
            <a:ext cx="9561343" cy="39842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Fibonacci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n)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(n == 1 || n == 2) </a:t>
            </a: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1;</a:t>
            </a:r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dirty="0">
                <a:solidFill>
                  <a:srgbClr val="0000FF"/>
                </a:solidFill>
                <a:latin typeface="Consolas" panose="020B0609020204030204" pitchFamily="49" charset="0"/>
              </a:rPr>
              <a:t>	return</a:t>
            </a: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Fibonacci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(n - 2) + 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Fibonacci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(n - 1);</a:t>
            </a:r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88876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/>
          <a:lstStyle/>
          <a:p>
            <a:r>
              <a:rPr lang="en-GB" dirty="0"/>
              <a:t>The </a:t>
            </a:r>
            <a:r>
              <a:rPr lang="en-GB" dirty="0">
                <a:solidFill>
                  <a:schemeClr val="tx2">
                    <a:lumMod val="50000"/>
                    <a:lumOff val="50000"/>
                  </a:schemeClr>
                </a:solidFill>
              </a:rPr>
              <a:t>business</a:t>
            </a:r>
            <a:r>
              <a:rPr lang="en-GB" dirty="0"/>
              <a:t> </a:t>
            </a:r>
            <a:r>
              <a:rPr lang="en-GB" dirty="0">
                <a:solidFill>
                  <a:schemeClr val="tx1"/>
                </a:solidFill>
              </a:rPr>
              <a:t>problem</a:t>
            </a:r>
            <a:endParaRPr lang="pl-PL" dirty="0">
              <a:solidFill>
                <a:schemeClr val="tx1"/>
              </a:solidFill>
            </a:endParaRPr>
          </a:p>
        </p:txBody>
      </p:sp>
      <p:sp>
        <p:nvSpPr>
          <p:cNvPr id="8" name="Symbol zastępczy zawartości 2"/>
          <p:cNvSpPr>
            <a:spLocks noGrp="1"/>
          </p:cNvSpPr>
          <p:nvPr>
            <p:ph idx="1"/>
          </p:nvPr>
        </p:nvSpPr>
        <p:spPr>
          <a:xfrm>
            <a:off x="1324830" y="1691642"/>
            <a:ext cx="5201098" cy="3984228"/>
          </a:xfrm>
        </p:spPr>
        <p:txBody>
          <a:bodyPr>
            <a:noAutofit/>
          </a:bodyPr>
          <a:lstStyle/>
          <a:p>
            <a:pPr fontAlgn="base"/>
            <a:r>
              <a:rPr lang="en-US" sz="2400" dirty="0">
                <a:solidFill>
                  <a:schemeClr val="tx1"/>
                </a:solidFill>
              </a:rPr>
              <a:t>It </a:t>
            </a:r>
            <a:r>
              <a:rPr lang="en-US" sz="2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works</a:t>
            </a:r>
          </a:p>
          <a:p>
            <a:pPr fontAlgn="base"/>
            <a:r>
              <a:rPr lang="en-US" sz="2400" dirty="0">
                <a:solidFill>
                  <a:schemeClr val="tx1"/>
                </a:solidFill>
              </a:rPr>
              <a:t>It is </a:t>
            </a:r>
            <a:r>
              <a:rPr lang="en-US" sz="2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simple</a:t>
            </a:r>
          </a:p>
        </p:txBody>
      </p:sp>
      <p:pic>
        <p:nvPicPr>
          <p:cNvPr id="2" name="Obraz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928" y="1297507"/>
            <a:ext cx="3941602" cy="5146606"/>
          </a:xfrm>
          <a:prstGeom prst="rect">
            <a:avLst/>
          </a:prstGeom>
        </p:spPr>
      </p:pic>
      <p:sp>
        <p:nvSpPr>
          <p:cNvPr id="6" name="pole tekstowe 5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854561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/>
          <a:lstStyle/>
          <a:p>
            <a:r>
              <a:rPr lang="en-GB" dirty="0"/>
              <a:t>The </a:t>
            </a:r>
            <a:r>
              <a:rPr lang="en-GB" dirty="0">
                <a:solidFill>
                  <a:schemeClr val="tx2">
                    <a:lumMod val="50000"/>
                    <a:lumOff val="50000"/>
                  </a:schemeClr>
                </a:solidFill>
              </a:rPr>
              <a:t>business</a:t>
            </a:r>
            <a:r>
              <a:rPr lang="en-GB" dirty="0"/>
              <a:t> </a:t>
            </a:r>
            <a:r>
              <a:rPr lang="en-GB" dirty="0">
                <a:solidFill>
                  <a:schemeClr val="tx1"/>
                </a:solidFill>
              </a:rPr>
              <a:t>problem</a:t>
            </a:r>
            <a:endParaRPr lang="pl-PL" dirty="0">
              <a:solidFill>
                <a:schemeClr val="tx1"/>
              </a:solidFill>
            </a:endParaRPr>
          </a:p>
        </p:txBody>
      </p:sp>
      <p:sp>
        <p:nvSpPr>
          <p:cNvPr id="6" name="Symbol zastępczy zawartości 2"/>
          <p:cNvSpPr>
            <a:spLocks noGrp="1"/>
          </p:cNvSpPr>
          <p:nvPr>
            <p:ph idx="1"/>
          </p:nvPr>
        </p:nvSpPr>
        <p:spPr>
          <a:xfrm>
            <a:off x="1324830" y="1691642"/>
            <a:ext cx="5201098" cy="3984228"/>
          </a:xfrm>
        </p:spPr>
        <p:txBody>
          <a:bodyPr>
            <a:noAutofit/>
          </a:bodyPr>
          <a:lstStyle/>
          <a:p>
            <a:pPr marL="0" indent="0" algn="ctr" fontAlgn="base">
              <a:buNone/>
            </a:pPr>
            <a:endParaRPr lang="en-US" sz="4800" dirty="0">
              <a:solidFill>
                <a:schemeClr val="tx1"/>
              </a:solidFill>
            </a:endParaRPr>
          </a:p>
          <a:p>
            <a:pPr marL="0" indent="0" algn="ctr" fontAlgn="base">
              <a:buNone/>
            </a:pPr>
            <a:r>
              <a:rPr lang="en-US" sz="4800" dirty="0">
                <a:solidFill>
                  <a:schemeClr val="tx1"/>
                </a:solidFill>
              </a:rPr>
              <a:t>Make it </a:t>
            </a:r>
            <a:r>
              <a:rPr lang="en-US" sz="48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faster</a:t>
            </a:r>
            <a:r>
              <a:rPr lang="en-US" sz="4800" dirty="0">
                <a:solidFill>
                  <a:schemeClr val="tx1"/>
                </a:solidFill>
              </a:rPr>
              <a:t>!</a:t>
            </a:r>
          </a:p>
        </p:txBody>
      </p:sp>
      <p:pic>
        <p:nvPicPr>
          <p:cNvPr id="7" name="Obraz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9080" y="1318345"/>
            <a:ext cx="4296755" cy="4913697"/>
          </a:xfrm>
          <a:prstGeom prst="rect">
            <a:avLst/>
          </a:prstGeom>
        </p:spPr>
      </p:pic>
      <p:sp>
        <p:nvSpPr>
          <p:cNvPr id="8" name="pole tekstowe 7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896101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/>
          <a:lstStyle/>
          <a:p>
            <a:r>
              <a:rPr lang="en-GB" dirty="0"/>
              <a:t>The </a:t>
            </a:r>
            <a:r>
              <a:rPr lang="en-GB" dirty="0">
                <a:solidFill>
                  <a:schemeClr val="tx2">
                    <a:lumMod val="50000"/>
                    <a:lumOff val="50000"/>
                  </a:schemeClr>
                </a:solidFill>
              </a:rPr>
              <a:t>business</a:t>
            </a:r>
            <a:r>
              <a:rPr lang="en-GB" dirty="0"/>
              <a:t> </a:t>
            </a:r>
            <a:r>
              <a:rPr lang="en-GB" dirty="0">
                <a:solidFill>
                  <a:schemeClr val="tx1"/>
                </a:solidFill>
              </a:rPr>
              <a:t>problem</a:t>
            </a:r>
            <a:endParaRPr lang="pl-PL" dirty="0">
              <a:solidFill>
                <a:schemeClr val="tx1"/>
              </a:solidFill>
            </a:endParaRPr>
          </a:p>
        </p:txBody>
      </p:sp>
      <p:sp>
        <p:nvSpPr>
          <p:cNvPr id="6" name="Symbol zastępczy zawartości 2"/>
          <p:cNvSpPr>
            <a:spLocks noGrp="1"/>
          </p:cNvSpPr>
          <p:nvPr>
            <p:ph idx="1"/>
          </p:nvPr>
        </p:nvSpPr>
        <p:spPr>
          <a:xfrm>
            <a:off x="1324830" y="1691642"/>
            <a:ext cx="5201098" cy="3984228"/>
          </a:xfrm>
        </p:spPr>
        <p:txBody>
          <a:bodyPr>
            <a:noAutofit/>
          </a:bodyPr>
          <a:lstStyle/>
          <a:p>
            <a:pPr marL="0" indent="0" algn="ctr" fontAlgn="base">
              <a:buNone/>
            </a:pPr>
            <a:r>
              <a:rPr lang="en-US" sz="4800" dirty="0">
                <a:solidFill>
                  <a:schemeClr val="tx1"/>
                </a:solidFill>
              </a:rPr>
              <a:t/>
            </a:r>
            <a:br>
              <a:rPr lang="en-US" sz="4800" dirty="0">
                <a:solidFill>
                  <a:schemeClr val="tx1"/>
                </a:solidFill>
              </a:rPr>
            </a:br>
            <a:r>
              <a:rPr lang="en-US" sz="4800" dirty="0">
                <a:solidFill>
                  <a:schemeClr val="tx1"/>
                </a:solidFill>
              </a:rPr>
              <a:t>What kind of optimizations techniques do I know?</a:t>
            </a:r>
          </a:p>
        </p:txBody>
      </p:sp>
      <p:pic>
        <p:nvPicPr>
          <p:cNvPr id="9" name="Picture 2" descr="Znalezione obrazy dla zapytania think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0519" y="2271495"/>
            <a:ext cx="3254890" cy="3254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pole tekstowe 6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361424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1982158"/>
              </p:ext>
            </p:extLst>
          </p:nvPr>
        </p:nvGraphicFramePr>
        <p:xfrm>
          <a:off x="1572862" y="1451109"/>
          <a:ext cx="9567950" cy="2550212"/>
        </p:xfrm>
        <a:graphic>
          <a:graphicData uri="http://schemas.openxmlformats.org/drawingml/2006/table">
            <a:tbl>
              <a:tblPr/>
              <a:tblGrid>
                <a:gridCol w="1913590">
                  <a:extLst>
                    <a:ext uri="{9D8B030D-6E8A-4147-A177-3AD203B41FA5}">
                      <a16:colId xmlns:a16="http://schemas.microsoft.com/office/drawing/2014/main" val="92837320"/>
                    </a:ext>
                  </a:extLst>
                </a:gridCol>
                <a:gridCol w="1913590">
                  <a:extLst>
                    <a:ext uri="{9D8B030D-6E8A-4147-A177-3AD203B41FA5}">
                      <a16:colId xmlns:a16="http://schemas.microsoft.com/office/drawing/2014/main" val="675589911"/>
                    </a:ext>
                  </a:extLst>
                </a:gridCol>
                <a:gridCol w="1906846">
                  <a:extLst>
                    <a:ext uri="{9D8B030D-6E8A-4147-A177-3AD203B41FA5}">
                      <a16:colId xmlns:a16="http://schemas.microsoft.com/office/drawing/2014/main" val="3904557261"/>
                    </a:ext>
                  </a:extLst>
                </a:gridCol>
                <a:gridCol w="1920334">
                  <a:extLst>
                    <a:ext uri="{9D8B030D-6E8A-4147-A177-3AD203B41FA5}">
                      <a16:colId xmlns:a16="http://schemas.microsoft.com/office/drawing/2014/main" val="672934519"/>
                    </a:ext>
                  </a:extLst>
                </a:gridCol>
                <a:gridCol w="1913590">
                  <a:extLst>
                    <a:ext uri="{9D8B030D-6E8A-4147-A177-3AD203B41FA5}">
                      <a16:colId xmlns:a16="http://schemas.microsoft.com/office/drawing/2014/main" val="1548853432"/>
                    </a:ext>
                  </a:extLst>
                </a:gridCol>
              </a:tblGrid>
              <a:tr h="615858"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Method</a:t>
                      </a:r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 err="1"/>
                        <a:t>Mean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/>
                        <a:t>Error</a:t>
                      </a:r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/>
                        <a:t>StdDev</a:t>
                      </a:r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b="1" dirty="0"/>
                        <a:t>Median</a:t>
                      </a:r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1414183"/>
                  </a:ext>
                </a:extLst>
              </a:tr>
              <a:tr h="967177">
                <a:tc>
                  <a:txBody>
                    <a:bodyPr/>
                    <a:lstStyle/>
                    <a:p>
                      <a:pPr algn="ctr"/>
                      <a:r>
                        <a:rPr lang="en-GB" sz="2500" dirty="0"/>
                        <a:t>XOR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2.8275 </a:t>
                      </a:r>
                      <a:r>
                        <a:rPr lang="pl-PL" sz="2500" dirty="0" err="1"/>
                        <a:t>ns</a:t>
                      </a:r>
                      <a:endParaRPr lang="en-GB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0.0615 </a:t>
                      </a:r>
                      <a:r>
                        <a:rPr lang="pl-PL" sz="2500" dirty="0" err="1"/>
                        <a:t>ns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0.0575 </a:t>
                      </a:r>
                      <a:r>
                        <a:rPr lang="pl-PL" sz="2500" dirty="0" err="1"/>
                        <a:t>ns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b="1" dirty="0"/>
                        <a:t>2.8419 </a:t>
                      </a:r>
                      <a:r>
                        <a:rPr lang="pl-PL" sz="2500" b="1" dirty="0" err="1"/>
                        <a:t>ns</a:t>
                      </a:r>
                      <a:endParaRPr lang="pl-PL" sz="2500" b="1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2088151"/>
                  </a:ext>
                </a:extLst>
              </a:tr>
              <a:tr h="967177">
                <a:tc>
                  <a:txBody>
                    <a:bodyPr/>
                    <a:lstStyle/>
                    <a:p>
                      <a:pPr algn="ctr"/>
                      <a:r>
                        <a:rPr lang="en-GB" sz="2500" dirty="0" err="1"/>
                        <a:t>TempVariable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0.0114 </a:t>
                      </a:r>
                      <a:r>
                        <a:rPr lang="pl-PL" sz="2500" dirty="0" err="1"/>
                        <a:t>ns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0.0131 </a:t>
                      </a:r>
                      <a:r>
                        <a:rPr lang="pl-PL" sz="2500" dirty="0" err="1"/>
                        <a:t>ns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0.0123 </a:t>
                      </a:r>
                      <a:r>
                        <a:rPr lang="pl-PL" sz="2500" dirty="0" err="1"/>
                        <a:t>ns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b="1" dirty="0" smtClean="0"/>
                        <a:t>0.00</a:t>
                      </a:r>
                      <a:r>
                        <a:rPr lang="en-GB" sz="2500" b="1" dirty="0" smtClean="0"/>
                        <a:t>00</a:t>
                      </a:r>
                      <a:r>
                        <a:rPr lang="pl-PL" sz="2500" b="1" dirty="0" smtClean="0"/>
                        <a:t> </a:t>
                      </a:r>
                      <a:r>
                        <a:rPr lang="pl-PL" sz="2500" b="1" dirty="0" err="1" smtClean="0"/>
                        <a:t>ns</a:t>
                      </a:r>
                      <a:endParaRPr lang="pl-PL" sz="2500" b="1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8299118"/>
                  </a:ext>
                </a:extLst>
              </a:tr>
            </a:tbl>
          </a:graphicData>
        </a:graphic>
      </p:graphicFrame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sp>
        <p:nvSpPr>
          <p:cNvPr id="8" name="Prostokąt 7"/>
          <p:cNvSpPr/>
          <p:nvPr/>
        </p:nvSpPr>
        <p:spPr>
          <a:xfrm>
            <a:off x="2712683" y="4118789"/>
            <a:ext cx="7091083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l-PL" sz="3200" dirty="0" smtClean="0"/>
              <a:t>The </a:t>
            </a:r>
            <a:r>
              <a:rPr lang="pl-PL" sz="3200" dirty="0" err="1">
                <a:solidFill>
                  <a:schemeClr val="accent1"/>
                </a:solidFill>
              </a:rPr>
              <a:t>method</a:t>
            </a:r>
            <a:r>
              <a:rPr lang="pl-PL" sz="3200" dirty="0">
                <a:solidFill>
                  <a:schemeClr val="accent1"/>
                </a:solidFill>
              </a:rPr>
              <a:t> </a:t>
            </a:r>
            <a:r>
              <a:rPr lang="pl-PL" sz="3200" dirty="0" err="1">
                <a:solidFill>
                  <a:schemeClr val="accent1"/>
                </a:solidFill>
              </a:rPr>
              <a:t>duration</a:t>
            </a:r>
            <a:r>
              <a:rPr lang="pl-PL" sz="3200" dirty="0">
                <a:solidFill>
                  <a:schemeClr val="accent1"/>
                </a:solidFill>
              </a:rPr>
              <a:t> </a:t>
            </a:r>
            <a:r>
              <a:rPr lang="pl-PL" sz="3200" dirty="0" err="1"/>
              <a:t>is</a:t>
            </a:r>
            <a:r>
              <a:rPr lang="pl-PL" sz="3200" dirty="0"/>
              <a:t> </a:t>
            </a:r>
            <a:r>
              <a:rPr lang="pl-PL" sz="3200" dirty="0" err="1">
                <a:solidFill>
                  <a:schemeClr val="accent1"/>
                </a:solidFill>
              </a:rPr>
              <a:t>indistinguishable</a:t>
            </a:r>
            <a:r>
              <a:rPr lang="pl-PL" sz="3200" dirty="0"/>
              <a:t> </a:t>
            </a:r>
            <a:r>
              <a:rPr lang="pl-PL" sz="3200" dirty="0">
                <a:solidFill>
                  <a:schemeClr val="accent1"/>
                </a:solidFill>
              </a:rPr>
              <a:t>from</a:t>
            </a:r>
            <a:r>
              <a:rPr lang="pl-PL" sz="3200" dirty="0"/>
              <a:t> the </a:t>
            </a:r>
            <a:r>
              <a:rPr lang="pl-PL" sz="3200" dirty="0" err="1">
                <a:solidFill>
                  <a:schemeClr val="accent1"/>
                </a:solidFill>
              </a:rPr>
              <a:t>empty</a:t>
            </a:r>
            <a:r>
              <a:rPr lang="pl-PL" sz="3200" dirty="0">
                <a:solidFill>
                  <a:schemeClr val="accent1"/>
                </a:solidFill>
              </a:rPr>
              <a:t> </a:t>
            </a:r>
            <a:r>
              <a:rPr lang="pl-PL" sz="3200" dirty="0" err="1">
                <a:solidFill>
                  <a:schemeClr val="accent1"/>
                </a:solidFill>
              </a:rPr>
              <a:t>method</a:t>
            </a:r>
            <a:r>
              <a:rPr lang="pl-PL" sz="3200" dirty="0">
                <a:solidFill>
                  <a:schemeClr val="accent1"/>
                </a:solidFill>
              </a:rPr>
              <a:t> </a:t>
            </a:r>
            <a:r>
              <a:rPr lang="pl-PL" sz="3200" dirty="0" err="1" smtClean="0">
                <a:solidFill>
                  <a:schemeClr val="accent1"/>
                </a:solidFill>
              </a:rPr>
              <a:t>duration</a:t>
            </a:r>
            <a:r>
              <a:rPr lang="en-GB" sz="3200" dirty="0" smtClean="0">
                <a:solidFill>
                  <a:schemeClr val="accent1"/>
                </a:solidFill>
              </a:rPr>
              <a:t/>
            </a:r>
            <a:br>
              <a:rPr lang="en-GB" sz="3200" dirty="0" smtClean="0">
                <a:solidFill>
                  <a:schemeClr val="accent1"/>
                </a:solidFill>
              </a:rPr>
            </a:br>
            <a:endParaRPr lang="en-GB" sz="3200" dirty="0" smtClean="0">
              <a:solidFill>
                <a:schemeClr val="accent1"/>
              </a:solidFill>
            </a:endParaRPr>
          </a:p>
          <a:p>
            <a:pPr algn="ctr"/>
            <a:r>
              <a:rPr lang="en-GB" sz="3200" dirty="0" smtClean="0"/>
              <a:t>Requires </a:t>
            </a:r>
            <a:r>
              <a:rPr lang="en-GB" sz="3200" dirty="0" err="1" smtClean="0"/>
              <a:t>Benchmarkdotnet</a:t>
            </a:r>
            <a:r>
              <a:rPr lang="en-GB" sz="3200" dirty="0"/>
              <a:t> </a:t>
            </a:r>
            <a:r>
              <a:rPr lang="en-GB" sz="3200" dirty="0" smtClean="0"/>
              <a:t>v0.11.2+</a:t>
            </a:r>
            <a:endParaRPr lang="pl-PL" sz="3200" dirty="0"/>
          </a:p>
        </p:txBody>
      </p:sp>
    </p:spTree>
    <p:extLst>
      <p:ext uri="{BB962C8B-B14F-4D97-AF65-F5344CB8AC3E}">
        <p14:creationId xmlns:p14="http://schemas.microsoft.com/office/powerpoint/2010/main" val="1117844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ymbol zastępczy zawartości 2"/>
          <p:cNvSpPr>
            <a:spLocks noGrp="1"/>
          </p:cNvSpPr>
          <p:nvPr>
            <p:ph idx="1"/>
          </p:nvPr>
        </p:nvSpPr>
        <p:spPr>
          <a:xfrm>
            <a:off x="1324829" y="1691642"/>
            <a:ext cx="9561343" cy="39842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Fibonacci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n)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(n == 1 || n == 2) </a:t>
            </a: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1;</a:t>
            </a:r>
          </a:p>
          <a:p>
            <a:pPr marL="0" indent="0">
              <a:buNone/>
            </a:pPr>
            <a:r>
              <a:rPr lang="pt-BR" dirty="0">
                <a:solidFill>
                  <a:srgbClr val="0000FF"/>
                </a:solidFill>
                <a:latin typeface="Consolas" panose="020B0609020204030204" pitchFamily="49" charset="0"/>
              </a:rPr>
              <a:t>	var</a:t>
            </a: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 a = Task.Run(() =&gt; 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Fibonacci</a:t>
            </a: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(n - 2));</a:t>
            </a:r>
          </a:p>
          <a:p>
            <a:pPr marL="0" indent="0">
              <a:buNone/>
            </a:pP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b =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Task.Run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(() =&gt; 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Fibonacci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(n - 1));</a:t>
            </a: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Task.WaitAll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(a, b);</a:t>
            </a:r>
          </a:p>
          <a:p>
            <a:pPr marL="0" indent="0">
              <a:buNone/>
            </a:pP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a.Result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b.Result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658755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ole tekstowe 6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graphicFrame>
        <p:nvGraphicFramePr>
          <p:cNvPr id="9" name="Wykres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78003125"/>
              </p:ext>
            </p:extLst>
          </p:nvPr>
        </p:nvGraphicFramePr>
        <p:xfrm>
          <a:off x="937013" y="1263768"/>
          <a:ext cx="5184476" cy="39163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0" name="Wykres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1255898"/>
              </p:ext>
            </p:extLst>
          </p:nvPr>
        </p:nvGraphicFramePr>
        <p:xfrm>
          <a:off x="6121489" y="1263768"/>
          <a:ext cx="5756833" cy="39163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474897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zawartości 1"/>
          <p:cNvSpPr>
            <a:spLocks noGrp="1"/>
          </p:cNvSpPr>
          <p:nvPr>
            <p:ph idx="1"/>
          </p:nvPr>
        </p:nvSpPr>
        <p:spPr>
          <a:xfrm>
            <a:off x="1251678" y="1303867"/>
            <a:ext cx="10178322" cy="529166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Fibonacci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n)</a:t>
            </a:r>
          </a:p>
          <a:p>
            <a:pPr marL="0" indent="0">
              <a:buNone/>
            </a:pP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(n == 1 || n == 2) </a:t>
            </a:r>
            <a:r>
              <a:rPr lang="pl-PL" sz="18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1;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a =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Task.Run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(() =&gt; </a:t>
            </a:r>
            <a:r>
              <a:rPr lang="en-GB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FibonacciImplementation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(n - 2));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b =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Task.Run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(() =&gt; </a:t>
            </a:r>
            <a:r>
              <a:rPr lang="en-GB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FibonacciImplementation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(n - 1));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Task.WaitAll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(a, b);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a.Result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b.Result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FibonacciImplementation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n)</a:t>
            </a:r>
          </a:p>
          <a:p>
            <a:pPr marL="0" indent="0">
              <a:buNone/>
            </a:pP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(n == 1 || n == 2) </a:t>
            </a:r>
            <a:r>
              <a:rPr lang="pl-PL" sz="18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1;</a:t>
            </a:r>
          </a:p>
          <a:p>
            <a:pPr marL="0" indent="0">
              <a:buNone/>
            </a:pPr>
            <a:r>
              <a:rPr lang="pt-BR" sz="1800" dirty="0">
                <a:solidFill>
                  <a:srgbClr val="0000FF"/>
                </a:solidFill>
                <a:latin typeface="Consolas" panose="020B0609020204030204" pitchFamily="49" charset="0"/>
              </a:rPr>
              <a:t>	return</a:t>
            </a:r>
            <a:r>
              <a:rPr lang="pt-BR" sz="1800" dirty="0">
                <a:solidFill>
                  <a:srgbClr val="000000"/>
                </a:solidFill>
                <a:latin typeface="Consolas" panose="020B0609020204030204" pitchFamily="49" charset="0"/>
              </a:rPr>
              <a:t> Recursive(n - 2) + Recursive(n - 1);</a:t>
            </a:r>
          </a:p>
          <a:p>
            <a:pPr marL="0" indent="0">
              <a:buNone/>
            </a:pP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800" dirty="0"/>
          </a:p>
        </p:txBody>
      </p:sp>
      <p:sp>
        <p:nvSpPr>
          <p:cNvPr id="3" name="Tytuł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993100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ole tekstowe 6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graphicFrame>
        <p:nvGraphicFramePr>
          <p:cNvPr id="10" name="Wykres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74345886"/>
              </p:ext>
            </p:extLst>
          </p:nvPr>
        </p:nvGraphicFramePr>
        <p:xfrm>
          <a:off x="1763898" y="285464"/>
          <a:ext cx="9249675" cy="54803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077747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ole tekstowe 6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graphicFrame>
        <p:nvGraphicFramePr>
          <p:cNvPr id="4" name="Wykres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98773483"/>
              </p:ext>
            </p:extLst>
          </p:nvPr>
        </p:nvGraphicFramePr>
        <p:xfrm>
          <a:off x="1678439" y="495300"/>
          <a:ext cx="9264408" cy="5472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130105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ymbol zastępczy zawartości 2"/>
          <p:cNvSpPr>
            <a:spLocks noGrp="1"/>
          </p:cNvSpPr>
          <p:nvPr>
            <p:ph idx="1"/>
          </p:nvPr>
        </p:nvSpPr>
        <p:spPr>
          <a:xfrm>
            <a:off x="1324829" y="1691642"/>
            <a:ext cx="9681837" cy="3984228"/>
          </a:xfrm>
        </p:spPr>
        <p:txBody>
          <a:bodyPr>
            <a:noAutofit/>
          </a:bodyPr>
          <a:lstStyle/>
          <a:p>
            <a:pPr marL="0" indent="0" algn="ctr" fontAlgn="base">
              <a:buNone/>
            </a:pPr>
            <a:endParaRPr lang="en-US" sz="4800" dirty="0">
              <a:solidFill>
                <a:schemeClr val="tx1"/>
              </a:solidFill>
            </a:endParaRPr>
          </a:p>
          <a:p>
            <a:pPr marL="0" indent="0" algn="ctr" fontAlgn="base">
              <a:buNone/>
            </a:pPr>
            <a:r>
              <a:rPr lang="en-US" sz="4800" dirty="0">
                <a:solidFill>
                  <a:schemeClr val="tx1"/>
                </a:solidFill>
              </a:rPr>
              <a:t/>
            </a:r>
            <a:br>
              <a:rPr lang="en-US" sz="4800" dirty="0">
                <a:solidFill>
                  <a:schemeClr val="tx1"/>
                </a:solidFill>
              </a:rPr>
            </a:br>
            <a:r>
              <a:rPr lang="en-US" sz="4800" dirty="0">
                <a:solidFill>
                  <a:schemeClr val="tx1"/>
                </a:solidFill>
              </a:rPr>
              <a:t>LET’S </a:t>
            </a:r>
            <a:r>
              <a:rPr lang="en-US" sz="48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THINK</a:t>
            </a:r>
            <a:endParaRPr lang="en-US" sz="4800" dirty="0">
              <a:solidFill>
                <a:schemeClr val="tx1"/>
              </a:solidFill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538617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zawartości 1"/>
          <p:cNvSpPr>
            <a:spLocks noGrp="1"/>
          </p:cNvSpPr>
          <p:nvPr>
            <p:ph idx="1"/>
          </p:nvPr>
        </p:nvSpPr>
        <p:spPr>
          <a:xfrm>
            <a:off x="1251678" y="2270025"/>
            <a:ext cx="10178322" cy="257802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Recursive(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n)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dirty="0">
                <a:solidFill>
                  <a:srgbClr val="A31515"/>
                </a:solidFill>
                <a:latin typeface="Consolas" panose="020B0609020204030204" pitchFamily="49" charset="0"/>
              </a:rPr>
              <a:t>$"</a:t>
            </a:r>
            <a:r>
              <a:rPr lang="pl-PL" dirty="0" err="1">
                <a:solidFill>
                  <a:srgbClr val="A31515"/>
                </a:solidFill>
                <a:latin typeface="Consolas" panose="020B0609020204030204" pitchFamily="49" charset="0"/>
              </a:rPr>
              <a:t>Calculating</a:t>
            </a:r>
            <a:r>
              <a:rPr lang="pl-PL" dirty="0">
                <a:solidFill>
                  <a:srgbClr val="A31515"/>
                </a:solidFill>
                <a:latin typeface="Consolas" panose="020B0609020204030204" pitchFamily="49" charset="0"/>
              </a:rPr>
              <a:t> Fibonacci for 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{n}</a:t>
            </a:r>
            <a:r>
              <a:rPr lang="pl-PL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(n == 1 || n == 2) </a:t>
            </a: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1;</a:t>
            </a:r>
          </a:p>
          <a:p>
            <a:pPr marL="0" indent="0">
              <a:buNone/>
            </a:pPr>
            <a:r>
              <a:rPr lang="pt-BR" dirty="0">
                <a:solidFill>
                  <a:srgbClr val="0000FF"/>
                </a:solidFill>
                <a:latin typeface="Consolas" panose="020B0609020204030204" pitchFamily="49" charset="0"/>
              </a:rPr>
              <a:t>	return</a:t>
            </a: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 Recursive(n - 2) + Recursive(n - 1);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882711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/>
          <a:lstStyle/>
          <a:p>
            <a:endParaRPr lang="pl-PL" dirty="0">
              <a:solidFill>
                <a:schemeClr val="tx1"/>
              </a:solidFill>
            </a:endParaRPr>
          </a:p>
        </p:txBody>
      </p:sp>
      <p:sp>
        <p:nvSpPr>
          <p:cNvPr id="2" name="Symbol zastępczy zawartości 1"/>
          <p:cNvSpPr>
            <a:spLocks noGrp="1"/>
          </p:cNvSpPr>
          <p:nvPr>
            <p:ph idx="1"/>
          </p:nvPr>
        </p:nvSpPr>
        <p:spPr>
          <a:xfrm>
            <a:off x="1251678" y="1303867"/>
            <a:ext cx="10178322" cy="529166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GB" sz="2800" dirty="0">
                <a:solidFill>
                  <a:srgbClr val="000000"/>
                </a:solidFill>
                <a:latin typeface="Consolas" panose="020B0609020204030204" pitchFamily="49" charset="0"/>
              </a:rPr>
              <a:t>Fibonacci</a:t>
            </a:r>
            <a:r>
              <a:rPr lang="pl-PL" sz="2800" dirty="0">
                <a:solidFill>
                  <a:srgbClr val="000000"/>
                </a:solidFill>
                <a:latin typeface="Consolas" panose="020B0609020204030204" pitchFamily="49" charset="0"/>
              </a:rPr>
              <a:t>(5);</a:t>
            </a:r>
            <a:endParaRPr lang="en-GB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 algn="ctr">
              <a:buNone/>
            </a:pPr>
            <a:r>
              <a:rPr lang="en-US" sz="2400" dirty="0"/>
              <a:t>Calculating Fibonacci for 5</a:t>
            </a:r>
          </a:p>
          <a:p>
            <a:pPr marL="0" indent="0" algn="ctr">
              <a:buNone/>
            </a:pPr>
            <a:r>
              <a:rPr lang="en-US" sz="2400" dirty="0"/>
              <a:t>Calculating Fibonacci for </a:t>
            </a:r>
            <a:r>
              <a:rPr lang="en-US" sz="2400" dirty="0">
                <a:solidFill>
                  <a:srgbClr val="00B0F0"/>
                </a:solidFill>
              </a:rPr>
              <a:t>3</a:t>
            </a:r>
          </a:p>
          <a:p>
            <a:pPr marL="0" indent="0" algn="ctr">
              <a:buNone/>
            </a:pPr>
            <a:r>
              <a:rPr lang="en-US" sz="2400" dirty="0"/>
              <a:t>Calculating Fibonacci for </a:t>
            </a:r>
            <a:r>
              <a:rPr lang="en-US" sz="2400" dirty="0">
                <a:solidFill>
                  <a:srgbClr val="00B050"/>
                </a:solidFill>
              </a:rPr>
              <a:t>1</a:t>
            </a:r>
          </a:p>
          <a:p>
            <a:pPr marL="0" indent="0" algn="ctr">
              <a:buNone/>
            </a:pPr>
            <a:r>
              <a:rPr lang="en-US" sz="2400" dirty="0"/>
              <a:t>Calculating Fibonacci for </a:t>
            </a:r>
            <a:r>
              <a:rPr lang="en-US" sz="2400" dirty="0">
                <a:solidFill>
                  <a:srgbClr val="FF0000"/>
                </a:solidFill>
              </a:rPr>
              <a:t>2</a:t>
            </a:r>
          </a:p>
          <a:p>
            <a:pPr marL="0" indent="0" algn="ctr">
              <a:buNone/>
            </a:pPr>
            <a:r>
              <a:rPr lang="en-US" sz="2400" dirty="0"/>
              <a:t>Calculating Fibonacci for </a:t>
            </a:r>
            <a:r>
              <a:rPr lang="en-US" sz="2400" dirty="0">
                <a:solidFill>
                  <a:srgbClr val="7030A0"/>
                </a:solidFill>
              </a:rPr>
              <a:t>4</a:t>
            </a:r>
          </a:p>
          <a:p>
            <a:pPr marL="0" indent="0" algn="ctr">
              <a:buNone/>
            </a:pPr>
            <a:r>
              <a:rPr lang="en-US" sz="2400" dirty="0"/>
              <a:t>Calculating Fibonacci for </a:t>
            </a:r>
            <a:r>
              <a:rPr lang="en-US" sz="2400" dirty="0">
                <a:solidFill>
                  <a:srgbClr val="FF0000"/>
                </a:solidFill>
              </a:rPr>
              <a:t>2</a:t>
            </a:r>
          </a:p>
          <a:p>
            <a:pPr marL="0" indent="0" algn="ctr">
              <a:buNone/>
            </a:pPr>
            <a:r>
              <a:rPr lang="en-US" sz="2400" dirty="0"/>
              <a:t>Calculating Fibonacci for </a:t>
            </a:r>
            <a:r>
              <a:rPr lang="en-US" sz="2400" dirty="0">
                <a:solidFill>
                  <a:srgbClr val="00B0F0"/>
                </a:solidFill>
              </a:rPr>
              <a:t>3</a:t>
            </a:r>
          </a:p>
          <a:p>
            <a:pPr marL="0" indent="0" algn="ctr">
              <a:buNone/>
            </a:pPr>
            <a:r>
              <a:rPr lang="en-US" sz="2400" dirty="0"/>
              <a:t>Calculating Fibonacci for </a:t>
            </a:r>
            <a:r>
              <a:rPr lang="en-US" sz="2400" dirty="0">
                <a:solidFill>
                  <a:srgbClr val="00B050"/>
                </a:solidFill>
              </a:rPr>
              <a:t>1</a:t>
            </a:r>
          </a:p>
          <a:p>
            <a:pPr marL="0" indent="0" algn="ctr">
              <a:buNone/>
            </a:pPr>
            <a:r>
              <a:rPr lang="en-US" sz="2400" dirty="0"/>
              <a:t>Calculating Fibonacci for </a:t>
            </a:r>
            <a:r>
              <a:rPr lang="en-US" sz="2400" dirty="0">
                <a:solidFill>
                  <a:srgbClr val="FF0000"/>
                </a:solidFill>
              </a:rPr>
              <a:t>2</a:t>
            </a:r>
            <a:endParaRPr lang="pl-PL" sz="2400" dirty="0">
              <a:solidFill>
                <a:srgbClr val="FF0000"/>
              </a:solidFill>
            </a:endParaRPr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555551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ymbol zastępczy zawartości 2"/>
          <p:cNvSpPr>
            <a:spLocks noGrp="1"/>
          </p:cNvSpPr>
          <p:nvPr>
            <p:ph idx="1"/>
          </p:nvPr>
        </p:nvSpPr>
        <p:spPr>
          <a:xfrm>
            <a:off x="1324829" y="1691642"/>
            <a:ext cx="9681837" cy="3984228"/>
          </a:xfrm>
        </p:spPr>
        <p:txBody>
          <a:bodyPr>
            <a:noAutofit/>
          </a:bodyPr>
          <a:lstStyle/>
          <a:p>
            <a:pPr marL="0" indent="0" algn="ctr" fontAlgn="base">
              <a:buNone/>
            </a:pPr>
            <a:r>
              <a:rPr lang="en-US" sz="4800" dirty="0">
                <a:solidFill>
                  <a:schemeClr val="tx1"/>
                </a:solidFill>
              </a:rPr>
              <a:t/>
            </a:r>
            <a:br>
              <a:rPr lang="en-US" sz="4800" dirty="0">
                <a:solidFill>
                  <a:schemeClr val="tx1"/>
                </a:solidFill>
              </a:rPr>
            </a:br>
            <a:r>
              <a:rPr lang="en-US" sz="4800" dirty="0">
                <a:solidFill>
                  <a:schemeClr val="tx1"/>
                </a:solidFill>
              </a:rPr>
              <a:t>WE DO </a:t>
            </a:r>
            <a:r>
              <a:rPr lang="en-US" sz="48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THE SAME JOB</a:t>
            </a:r>
          </a:p>
          <a:p>
            <a:pPr marL="0" indent="0" algn="ctr" fontAlgn="base">
              <a:buNone/>
            </a:pPr>
            <a:r>
              <a:rPr lang="en-US" sz="4800" dirty="0">
                <a:solidFill>
                  <a:schemeClr val="tx1"/>
                </a:solidFill>
              </a:rPr>
              <a:t>SEVERAL TIMES</a:t>
            </a:r>
          </a:p>
        </p:txBody>
      </p:sp>
    </p:spTree>
    <p:extLst>
      <p:ext uri="{BB962C8B-B14F-4D97-AF65-F5344CB8AC3E}">
        <p14:creationId xmlns:p14="http://schemas.microsoft.com/office/powerpoint/2010/main" val="3681121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/>
          <a:lstStyle/>
          <a:p>
            <a:r>
              <a:rPr lang="en-GB" dirty="0" err="1"/>
              <a:t>Memoization</a:t>
            </a:r>
            <a:endParaRPr lang="pl-PL" dirty="0">
              <a:solidFill>
                <a:schemeClr val="tx1"/>
              </a:solidFill>
            </a:endParaRPr>
          </a:p>
        </p:txBody>
      </p:sp>
      <p:sp>
        <p:nvSpPr>
          <p:cNvPr id="2" name="Symbol zastępczy zawartości 1"/>
          <p:cNvSpPr>
            <a:spLocks noGrp="1"/>
          </p:cNvSpPr>
          <p:nvPr>
            <p:ph idx="1"/>
          </p:nvPr>
        </p:nvSpPr>
        <p:spPr>
          <a:xfrm>
            <a:off x="1251678" y="1303867"/>
            <a:ext cx="10178322" cy="529166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endParaRPr lang="en-US" sz="28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indent="0" algn="ctr">
              <a:buNone/>
            </a:pPr>
            <a:endParaRPr lang="en-US" sz="28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indent="0" algn="ctr">
              <a:buNone/>
            </a:pPr>
            <a:r>
              <a:rPr lang="en-US" sz="2800" dirty="0">
                <a:solidFill>
                  <a:schemeClr val="tx1"/>
                </a:solidFill>
                <a:latin typeface="Consolas" panose="020B0609020204030204" pitchFamily="49" charset="0"/>
              </a:rPr>
              <a:t>It is an </a:t>
            </a:r>
            <a:r>
              <a:rPr lang="en-US" sz="2800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optimization technique</a:t>
            </a:r>
            <a:r>
              <a:rPr lang="en-US" sz="2800" dirty="0">
                <a:solidFill>
                  <a:schemeClr val="tx1"/>
                </a:solidFill>
                <a:latin typeface="Consolas" panose="020B0609020204030204" pitchFamily="49" charset="0"/>
              </a:rPr>
              <a:t> used primarily to speed up computer programs by</a:t>
            </a:r>
            <a:r>
              <a:rPr lang="en-US" sz="2800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 storing the results of expensive function</a:t>
            </a:r>
            <a:r>
              <a:rPr lang="en-US" sz="2800" dirty="0">
                <a:solidFill>
                  <a:schemeClr val="tx1"/>
                </a:solidFill>
                <a:latin typeface="Consolas" panose="020B0609020204030204" pitchFamily="49" charset="0"/>
              </a:rPr>
              <a:t> calls and returning the </a:t>
            </a:r>
            <a:r>
              <a:rPr lang="en-US" sz="2800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cached result</a:t>
            </a:r>
            <a:r>
              <a:rPr lang="en-US" sz="2800" dirty="0">
                <a:solidFill>
                  <a:schemeClr val="tx1"/>
                </a:solidFill>
                <a:latin typeface="Consolas" panose="020B0609020204030204" pitchFamily="49" charset="0"/>
              </a:rPr>
              <a:t> when the </a:t>
            </a:r>
            <a:r>
              <a:rPr lang="en-US" sz="2800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same inputs occur again</a:t>
            </a:r>
            <a:endParaRPr lang="pl-PL" sz="2800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13198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275988" y="1051954"/>
            <a:ext cx="10178322" cy="256204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5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5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Consolas" panose="020B0609020204030204" pitchFamily="49" charset="0"/>
              </a:rPr>
              <a:t>AddAndSubtract</a:t>
            </a:r>
            <a:r>
              <a:rPr 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500" dirty="0">
                <a:solidFill>
                  <a:srgbClr val="0000FF"/>
                </a:solidFill>
                <a:latin typeface="Consolas" panose="020B0609020204030204" pitchFamily="49" charset="0"/>
              </a:rPr>
              <a:t>ref</a:t>
            </a:r>
            <a:r>
              <a:rPr 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5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 x, </a:t>
            </a:r>
            <a:r>
              <a:rPr lang="en-US" sz="2500" dirty="0">
                <a:solidFill>
                  <a:srgbClr val="0000FF"/>
                </a:solidFill>
                <a:latin typeface="Consolas" panose="020B0609020204030204" pitchFamily="49" charset="0"/>
              </a:rPr>
              <a:t>ref</a:t>
            </a:r>
            <a:r>
              <a:rPr 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5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 y)</a:t>
            </a:r>
          </a:p>
          <a:p>
            <a:pPr marL="0" indent="0">
              <a:buNone/>
            </a:pPr>
            <a:r>
              <a:rPr lang="pl-PL" sz="25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457200" lvl="1" indent="0">
              <a:buNone/>
            </a:pPr>
            <a:r>
              <a:rPr lang="en-GB" sz="25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2500" dirty="0">
                <a:solidFill>
                  <a:srgbClr val="000000"/>
                </a:solidFill>
                <a:latin typeface="Consolas" panose="020B0609020204030204" pitchFamily="49" charset="0"/>
              </a:rPr>
              <a:t>x = x + y;</a:t>
            </a:r>
          </a:p>
          <a:p>
            <a:pPr marL="457200" lvl="1" indent="0">
              <a:buNone/>
            </a:pPr>
            <a:r>
              <a:rPr lang="en-GB" sz="25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2500" dirty="0">
                <a:solidFill>
                  <a:srgbClr val="000000"/>
                </a:solidFill>
                <a:latin typeface="Consolas" panose="020B0609020204030204" pitchFamily="49" charset="0"/>
              </a:rPr>
              <a:t>y = x - y;</a:t>
            </a:r>
          </a:p>
          <a:p>
            <a:pPr marL="457200" lvl="1" indent="0">
              <a:buNone/>
            </a:pPr>
            <a:r>
              <a:rPr lang="en-GB" sz="25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2500" dirty="0">
                <a:solidFill>
                  <a:srgbClr val="000000"/>
                </a:solidFill>
                <a:latin typeface="Consolas" panose="020B0609020204030204" pitchFamily="49" charset="0"/>
              </a:rPr>
              <a:t>x = x - y;</a:t>
            </a:r>
            <a:endParaRPr lang="en-GB" sz="25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sz="25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2500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816325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/>
          <a:lstStyle/>
          <a:p>
            <a:r>
              <a:rPr lang="en-GB" dirty="0" err="1"/>
              <a:t>Memoization</a:t>
            </a:r>
            <a:endParaRPr lang="pl-PL" dirty="0">
              <a:solidFill>
                <a:schemeClr val="tx1"/>
              </a:solidFill>
            </a:endParaRPr>
          </a:p>
        </p:txBody>
      </p:sp>
      <p:sp>
        <p:nvSpPr>
          <p:cNvPr id="2" name="Symbol zastępczy zawartości 1"/>
          <p:cNvSpPr>
            <a:spLocks noGrp="1"/>
          </p:cNvSpPr>
          <p:nvPr>
            <p:ph idx="1"/>
          </p:nvPr>
        </p:nvSpPr>
        <p:spPr>
          <a:xfrm>
            <a:off x="1251678" y="1623044"/>
            <a:ext cx="10178322" cy="350967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Fibonacci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n)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(n == 1 || n == 2) </a:t>
            </a: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1;</a:t>
            </a:r>
          </a:p>
          <a:p>
            <a:pPr marL="0" indent="0">
              <a:buNone/>
            </a:pP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results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[n];</a:t>
            </a: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results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[0] = 1;</a:t>
            </a: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results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[1] = 1;</a:t>
            </a:r>
          </a:p>
          <a:p>
            <a:pPr marL="0" indent="0">
              <a:buNone/>
            </a:pP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FibWithMemoization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(n,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results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909447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/>
          <a:lstStyle/>
          <a:p>
            <a:r>
              <a:rPr lang="en-GB" dirty="0" err="1"/>
              <a:t>Memoization</a:t>
            </a:r>
            <a:endParaRPr lang="pl-PL" dirty="0">
              <a:solidFill>
                <a:schemeClr val="tx1"/>
              </a:solidFill>
            </a:endParaRPr>
          </a:p>
        </p:txBody>
      </p:sp>
      <p:sp>
        <p:nvSpPr>
          <p:cNvPr id="2" name="Symbol zastępczy zawartości 1"/>
          <p:cNvSpPr>
            <a:spLocks noGrp="1"/>
          </p:cNvSpPr>
          <p:nvPr>
            <p:ph idx="1"/>
          </p:nvPr>
        </p:nvSpPr>
        <p:spPr>
          <a:xfrm>
            <a:off x="1251678" y="1303867"/>
            <a:ext cx="10178322" cy="529166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FibWithMemoization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n, </a:t>
            </a:r>
            <a:r>
              <a:rPr lang="en-US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[] results)</a:t>
            </a:r>
          </a:p>
          <a:p>
            <a:pPr marL="0" indent="0">
              <a:buNone/>
            </a:pP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current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= n - 1;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previous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current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- 1;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beforePrevious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previous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- 1;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beforePrevious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] == 0)</a:t>
            </a:r>
            <a:endParaRPr lang="en-GB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beforePrevious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] = </a:t>
            </a:r>
            <a:r>
              <a:rPr lang="en-US" sz="18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FibWithMemoization</a:t>
            </a:r>
            <a:r>
              <a:rPr lang="pl-PL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8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previous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previous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] == 0)</a:t>
            </a:r>
            <a:endParaRPr lang="en-GB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previous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] = </a:t>
            </a:r>
            <a:r>
              <a:rPr lang="en-US" sz="18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FibWithMemoization</a:t>
            </a:r>
            <a:r>
              <a:rPr lang="pl-PL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8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current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endParaRPr lang="pl-PL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current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] =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beforePrevious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] +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previous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];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[n - 1];</a:t>
            </a:r>
          </a:p>
          <a:p>
            <a:pPr marL="0" indent="0">
              <a:buNone/>
            </a:pP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800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757521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ole tekstowe 9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graphicFrame>
        <p:nvGraphicFramePr>
          <p:cNvPr id="11" name="Wykres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96222782"/>
              </p:ext>
            </p:extLst>
          </p:nvPr>
        </p:nvGraphicFramePr>
        <p:xfrm>
          <a:off x="1405467" y="279400"/>
          <a:ext cx="10198100" cy="61188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936893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ole tekstowe 9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graphicFrame>
        <p:nvGraphicFramePr>
          <p:cNvPr id="4" name="Wykres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16850307"/>
              </p:ext>
            </p:extLst>
          </p:nvPr>
        </p:nvGraphicFramePr>
        <p:xfrm>
          <a:off x="1257301" y="368299"/>
          <a:ext cx="9872132" cy="59232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312772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/>
          <a:lstStyle/>
          <a:p>
            <a:r>
              <a:rPr lang="en-GB" dirty="0"/>
              <a:t>The </a:t>
            </a:r>
            <a:r>
              <a:rPr lang="en-GB" dirty="0">
                <a:solidFill>
                  <a:schemeClr val="tx2">
                    <a:lumMod val="50000"/>
                    <a:lumOff val="50000"/>
                  </a:schemeClr>
                </a:solidFill>
              </a:rPr>
              <a:t>business</a:t>
            </a:r>
            <a:r>
              <a:rPr lang="en-GB" dirty="0"/>
              <a:t> </a:t>
            </a:r>
            <a:r>
              <a:rPr lang="en-GB" dirty="0">
                <a:solidFill>
                  <a:schemeClr val="tx1"/>
                </a:solidFill>
              </a:rPr>
              <a:t>problem</a:t>
            </a:r>
            <a:endParaRPr lang="pl-PL" dirty="0">
              <a:solidFill>
                <a:schemeClr val="tx1"/>
              </a:solidFill>
            </a:endParaRPr>
          </a:p>
        </p:txBody>
      </p:sp>
      <p:sp>
        <p:nvSpPr>
          <p:cNvPr id="6" name="Symbol zastępczy zawartości 2"/>
          <p:cNvSpPr>
            <a:spLocks noGrp="1"/>
          </p:cNvSpPr>
          <p:nvPr>
            <p:ph idx="1"/>
          </p:nvPr>
        </p:nvSpPr>
        <p:spPr>
          <a:xfrm>
            <a:off x="1324829" y="1691642"/>
            <a:ext cx="9681837" cy="3984228"/>
          </a:xfrm>
        </p:spPr>
        <p:txBody>
          <a:bodyPr>
            <a:noAutofit/>
          </a:bodyPr>
          <a:lstStyle/>
          <a:p>
            <a:pPr marL="0" indent="0" algn="ctr" fontAlgn="base">
              <a:buNone/>
            </a:pPr>
            <a:endParaRPr lang="en-US" sz="4800" dirty="0">
              <a:solidFill>
                <a:schemeClr val="tx1"/>
              </a:solidFill>
            </a:endParaRPr>
          </a:p>
          <a:p>
            <a:pPr marL="0" indent="0" algn="ctr" fontAlgn="base">
              <a:buNone/>
            </a:pPr>
            <a:r>
              <a:rPr lang="en-US" sz="4800" dirty="0">
                <a:solidFill>
                  <a:schemeClr val="tx1"/>
                </a:solidFill>
              </a:rPr>
              <a:t>WHAT WE </a:t>
            </a:r>
            <a:r>
              <a:rPr lang="en-US" sz="48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MISSED</a:t>
            </a:r>
            <a:r>
              <a:rPr lang="en-US" sz="4800" dirty="0">
                <a:solidFill>
                  <a:schemeClr val="tx1"/>
                </a:solidFill>
              </a:rPr>
              <a:t>?</a:t>
            </a:r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067532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zawartości 1"/>
          <p:cNvSpPr>
            <a:spLocks noGrp="1"/>
          </p:cNvSpPr>
          <p:nvPr>
            <p:ph idx="1"/>
          </p:nvPr>
        </p:nvSpPr>
        <p:spPr>
          <a:xfrm>
            <a:off x="1225798" y="769029"/>
            <a:ext cx="10178322" cy="529166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Fibonacci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n)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(n == 1 || n == 2) </a:t>
            </a: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1;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a = 1, b = 1;</a:t>
            </a:r>
          </a:p>
          <a:p>
            <a:pPr marL="0" indent="0">
              <a:buNone/>
            </a:pPr>
            <a:r>
              <a:rPr lang="nn-NO" dirty="0">
                <a:solidFill>
                  <a:srgbClr val="0000FF"/>
                </a:solidFill>
                <a:latin typeface="Consolas" panose="020B0609020204030204" pitchFamily="49" charset="0"/>
              </a:rPr>
              <a:t>	for</a:t>
            </a:r>
            <a:r>
              <a:rPr lang="nn-NO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nn-NO" dirty="0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nn-NO" dirty="0">
                <a:solidFill>
                  <a:srgbClr val="000000"/>
                </a:solidFill>
                <a:latin typeface="Consolas" panose="020B0609020204030204" pitchFamily="49" charset="0"/>
              </a:rPr>
              <a:t> i = 2; i &lt; n; i++)</a:t>
            </a: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		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temp = a + b;</a:t>
            </a: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a = b;</a:t>
            </a: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b = temp;</a:t>
            </a: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b;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373430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ole tekstowe 9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graphicFrame>
        <p:nvGraphicFramePr>
          <p:cNvPr id="6" name="Wykres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06565415"/>
              </p:ext>
            </p:extLst>
          </p:nvPr>
        </p:nvGraphicFramePr>
        <p:xfrm>
          <a:off x="914400" y="285187"/>
          <a:ext cx="10339136" cy="620348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166404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ole tekstowe 9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graphicFrame>
        <p:nvGraphicFramePr>
          <p:cNvPr id="4" name="Wykres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6594726"/>
              </p:ext>
            </p:extLst>
          </p:nvPr>
        </p:nvGraphicFramePr>
        <p:xfrm>
          <a:off x="1028700" y="139700"/>
          <a:ext cx="10581613" cy="63489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829668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251678" y="382384"/>
            <a:ext cx="10178322" cy="6147811"/>
          </a:xfrm>
        </p:spPr>
        <p:txBody>
          <a:bodyPr/>
          <a:lstStyle/>
          <a:p>
            <a:pPr algn="ctr"/>
            <a:r>
              <a:rPr lang="en-GB" dirty="0"/>
              <a:t/>
            </a:r>
            <a:br>
              <a:rPr lang="en-GB" dirty="0"/>
            </a:br>
            <a:r>
              <a:rPr lang="en-GB" dirty="0">
                <a:solidFill>
                  <a:schemeClr val="tx1"/>
                </a:solidFill>
              </a:rPr>
              <a:t>TIP</a:t>
            </a:r>
            <a:r>
              <a:rPr lang="en-GB" dirty="0">
                <a:solidFill>
                  <a:schemeClr val="accent4"/>
                </a:solidFill>
              </a:rPr>
              <a:t/>
            </a:r>
            <a:br>
              <a:rPr lang="en-GB" dirty="0">
                <a:solidFill>
                  <a:schemeClr val="accent4"/>
                </a:solidFill>
              </a:rPr>
            </a:br>
            <a:r>
              <a:rPr lang="en-GB" dirty="0"/>
              <a:t/>
            </a:r>
            <a:br>
              <a:rPr lang="en-GB" dirty="0"/>
            </a:br>
            <a:r>
              <a:rPr lang="en-GB" dirty="0">
                <a:solidFill>
                  <a:schemeClr val="tx2">
                    <a:lumMod val="50000"/>
                    <a:lumOff val="50000"/>
                  </a:schemeClr>
                </a:solidFill>
              </a:rPr>
              <a:t>before</a:t>
            </a:r>
            <a:r>
              <a:rPr lang="en-GB" dirty="0"/>
              <a:t> doing </a:t>
            </a:r>
            <a:r>
              <a:rPr lang="en-GB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optimizations</a:t>
            </a:r>
            <a:br>
              <a:rPr lang="en-GB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</a:br>
            <a:r>
              <a:rPr lang="en-GB" dirty="0" smtClean="0"/>
              <a:t>Make sure that current solution still fits</a:t>
            </a:r>
            <a:endParaRPr lang="pl-PL" dirty="0"/>
          </a:p>
        </p:txBody>
      </p:sp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056890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Summary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 smtClean="0"/>
              <a:t>We should always validate our performance improvements by measurement</a:t>
            </a:r>
          </a:p>
          <a:p>
            <a:r>
              <a:rPr lang="en-GB" dirty="0" smtClean="0"/>
              <a:t>Releasing product in debug </a:t>
            </a:r>
            <a:r>
              <a:rPr lang="en-GB" dirty="0" smtClean="0"/>
              <a:t>sounds funny, but there are real cases where by mistake debug code was shipped to the clients</a:t>
            </a:r>
          </a:p>
          <a:p>
            <a:r>
              <a:rPr lang="en-GB" dirty="0" smtClean="0"/>
              <a:t>Tiered compilation is new in .NET world and </a:t>
            </a:r>
            <a:r>
              <a:rPr lang="en-GB" dirty="0"/>
              <a:t>we need </a:t>
            </a:r>
            <a:r>
              <a:rPr lang="en-GB" dirty="0" smtClean="0"/>
              <a:t>get </a:t>
            </a:r>
            <a:r>
              <a:rPr lang="en-GB" dirty="0"/>
              <a:t>used to </a:t>
            </a:r>
            <a:r>
              <a:rPr lang="en-GB" dirty="0" smtClean="0"/>
              <a:t>it. It is a good idea to disable </a:t>
            </a:r>
            <a:r>
              <a:rPr lang="en-GB" dirty="0" err="1" smtClean="0"/>
              <a:t>tierec</a:t>
            </a:r>
            <a:r>
              <a:rPr lang="en-GB" dirty="0" smtClean="0"/>
              <a:t> compilation for profiling and benchmarking or get code warm</a:t>
            </a:r>
          </a:p>
          <a:p>
            <a:r>
              <a:rPr lang="en-GB" dirty="0" smtClean="0"/>
              <a:t>Reading documentation and API notes may give you easy performance boost, for example by making </a:t>
            </a:r>
            <a:r>
              <a:rPr lang="en-GB" dirty="0" err="1" smtClean="0"/>
              <a:t>CosmosDB</a:t>
            </a:r>
            <a:r>
              <a:rPr lang="en-GB" dirty="0" smtClean="0"/>
              <a:t> client singleton with Direct connection or using </a:t>
            </a:r>
            <a:r>
              <a:rPr lang="pl-PL" dirty="0" err="1"/>
              <a:t>HttpCompletionOption</a:t>
            </a:r>
            <a:endParaRPr lang="en-GB" dirty="0" smtClean="0"/>
          </a:p>
          <a:p>
            <a:r>
              <a:rPr lang="en-GB" dirty="0" smtClean="0"/>
              <a:t>ETW event a</a:t>
            </a:r>
            <a:r>
              <a:rPr lang="en-US" dirty="0" smtClean="0"/>
              <a:t>re </a:t>
            </a:r>
            <a:r>
              <a:rPr lang="en-US" dirty="0"/>
              <a:t>a great collection of knowledge about our </a:t>
            </a:r>
            <a:r>
              <a:rPr lang="en-US" dirty="0" smtClean="0"/>
              <a:t>application, for example about </a:t>
            </a:r>
            <a:r>
              <a:rPr lang="en-US" dirty="0" err="1" smtClean="0"/>
              <a:t>ArrayPool</a:t>
            </a:r>
            <a:r>
              <a:rPr lang="en-US" dirty="0" smtClean="0"/>
              <a:t> usage</a:t>
            </a:r>
          </a:p>
          <a:p>
            <a:r>
              <a:rPr lang="en-US" dirty="0" smtClean="0"/>
              <a:t>Before doing code optimizations we should understand how it is used</a:t>
            </a:r>
            <a:endParaRPr lang="en-GB" dirty="0" smtClean="0"/>
          </a:p>
          <a:p>
            <a:endParaRPr lang="en-GB" dirty="0"/>
          </a:p>
          <a:p>
            <a:pPr marL="0" indent="0">
              <a:buNone/>
            </a:pP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5429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2962838"/>
              </p:ext>
            </p:extLst>
          </p:nvPr>
        </p:nvGraphicFramePr>
        <p:xfrm>
          <a:off x="1572862" y="1451109"/>
          <a:ext cx="9567950" cy="3517389"/>
        </p:xfrm>
        <a:graphic>
          <a:graphicData uri="http://schemas.openxmlformats.org/drawingml/2006/table">
            <a:tbl>
              <a:tblPr/>
              <a:tblGrid>
                <a:gridCol w="1913590">
                  <a:extLst>
                    <a:ext uri="{9D8B030D-6E8A-4147-A177-3AD203B41FA5}">
                      <a16:colId xmlns:a16="http://schemas.microsoft.com/office/drawing/2014/main" val="92837320"/>
                    </a:ext>
                  </a:extLst>
                </a:gridCol>
                <a:gridCol w="1913590">
                  <a:extLst>
                    <a:ext uri="{9D8B030D-6E8A-4147-A177-3AD203B41FA5}">
                      <a16:colId xmlns:a16="http://schemas.microsoft.com/office/drawing/2014/main" val="675589911"/>
                    </a:ext>
                  </a:extLst>
                </a:gridCol>
                <a:gridCol w="1906846">
                  <a:extLst>
                    <a:ext uri="{9D8B030D-6E8A-4147-A177-3AD203B41FA5}">
                      <a16:colId xmlns:a16="http://schemas.microsoft.com/office/drawing/2014/main" val="3904557261"/>
                    </a:ext>
                  </a:extLst>
                </a:gridCol>
                <a:gridCol w="1920334">
                  <a:extLst>
                    <a:ext uri="{9D8B030D-6E8A-4147-A177-3AD203B41FA5}">
                      <a16:colId xmlns:a16="http://schemas.microsoft.com/office/drawing/2014/main" val="672934519"/>
                    </a:ext>
                  </a:extLst>
                </a:gridCol>
                <a:gridCol w="1913590">
                  <a:extLst>
                    <a:ext uri="{9D8B030D-6E8A-4147-A177-3AD203B41FA5}">
                      <a16:colId xmlns:a16="http://schemas.microsoft.com/office/drawing/2014/main" val="1548853432"/>
                    </a:ext>
                  </a:extLst>
                </a:gridCol>
              </a:tblGrid>
              <a:tr h="615858"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Method</a:t>
                      </a:r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 err="1"/>
                        <a:t>Mean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/>
                        <a:t>Error</a:t>
                      </a:r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/>
                        <a:t>StdDev</a:t>
                      </a:r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b="1" dirty="0"/>
                        <a:t>Median</a:t>
                      </a:r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1414183"/>
                  </a:ext>
                </a:extLst>
              </a:tr>
              <a:tr h="967177">
                <a:tc>
                  <a:txBody>
                    <a:bodyPr/>
                    <a:lstStyle/>
                    <a:p>
                      <a:pPr algn="ctr"/>
                      <a:r>
                        <a:rPr lang="en-GB" sz="2500" dirty="0"/>
                        <a:t>XOR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2.8275 </a:t>
                      </a:r>
                      <a:r>
                        <a:rPr lang="pl-PL" sz="2500" dirty="0" err="1"/>
                        <a:t>ns</a:t>
                      </a:r>
                      <a:endParaRPr lang="en-GB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0.0615 </a:t>
                      </a:r>
                      <a:r>
                        <a:rPr lang="pl-PL" sz="2500" dirty="0" err="1"/>
                        <a:t>ns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0.0575 </a:t>
                      </a:r>
                      <a:r>
                        <a:rPr lang="pl-PL" sz="2500" dirty="0" err="1"/>
                        <a:t>ns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b="1" dirty="0"/>
                        <a:t>2.8419 </a:t>
                      </a:r>
                      <a:r>
                        <a:rPr lang="pl-PL" sz="2500" b="1" dirty="0" err="1"/>
                        <a:t>ns</a:t>
                      </a:r>
                      <a:endParaRPr lang="pl-PL" sz="2500" b="1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2088151"/>
                  </a:ext>
                </a:extLst>
              </a:tr>
              <a:tr h="967177">
                <a:tc>
                  <a:txBody>
                    <a:bodyPr/>
                    <a:lstStyle/>
                    <a:p>
                      <a:pPr algn="ctr"/>
                      <a:r>
                        <a:rPr lang="en-GB" sz="2500" dirty="0" err="1"/>
                        <a:t>TempVariable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0.0114 </a:t>
                      </a:r>
                      <a:r>
                        <a:rPr lang="pl-PL" sz="2500" dirty="0" err="1"/>
                        <a:t>ns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0.0131 </a:t>
                      </a:r>
                      <a:r>
                        <a:rPr lang="pl-PL" sz="2500" dirty="0" err="1"/>
                        <a:t>ns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0.0123 </a:t>
                      </a:r>
                      <a:r>
                        <a:rPr lang="pl-PL" sz="2500" dirty="0" err="1"/>
                        <a:t>ns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b="1" dirty="0" smtClean="0"/>
                        <a:t>0.00</a:t>
                      </a:r>
                      <a:r>
                        <a:rPr lang="en-GB" sz="2500" b="1" dirty="0" smtClean="0"/>
                        <a:t>00</a:t>
                      </a:r>
                      <a:r>
                        <a:rPr lang="pl-PL" sz="2500" b="1" dirty="0" smtClean="0"/>
                        <a:t> </a:t>
                      </a:r>
                      <a:r>
                        <a:rPr lang="pl-PL" sz="2500" b="1" dirty="0" err="1"/>
                        <a:t>ns</a:t>
                      </a:r>
                      <a:endParaRPr lang="pl-PL" sz="2500" b="1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8299118"/>
                  </a:ext>
                </a:extLst>
              </a:tr>
              <a:tr h="967177">
                <a:tc>
                  <a:txBody>
                    <a:bodyPr/>
                    <a:lstStyle/>
                    <a:p>
                      <a:pPr algn="ctr"/>
                      <a:r>
                        <a:rPr lang="pl-PL" sz="2000" dirty="0" err="1"/>
                        <a:t>AddAndSubtract</a:t>
                      </a:r>
                      <a:endParaRPr lang="pl-PL" sz="20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500" dirty="0"/>
                        <a:t>2.8454 ns</a:t>
                      </a:r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0.0691 </a:t>
                      </a:r>
                      <a:r>
                        <a:rPr lang="pl-PL" sz="2500" dirty="0" err="1"/>
                        <a:t>ns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0.0646 </a:t>
                      </a:r>
                      <a:r>
                        <a:rPr lang="pl-PL" sz="2500" dirty="0" err="1"/>
                        <a:t>ns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b="1" dirty="0"/>
                        <a:t>2.8798 </a:t>
                      </a:r>
                      <a:r>
                        <a:rPr lang="pl-PL" sz="2500" b="1" dirty="0" err="1"/>
                        <a:t>ns</a:t>
                      </a:r>
                      <a:endParaRPr lang="pl-PL" sz="2500" b="1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5879450"/>
                  </a:ext>
                </a:extLst>
              </a:tr>
            </a:tbl>
          </a:graphicData>
        </a:graphic>
      </p:graphicFrame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sp>
        <p:nvSpPr>
          <p:cNvPr id="4" name="Prostokąt 3"/>
          <p:cNvSpPr/>
          <p:nvPr/>
        </p:nvSpPr>
        <p:spPr>
          <a:xfrm>
            <a:off x="1129259" y="5161241"/>
            <a:ext cx="940882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dirty="0" err="1"/>
              <a:t>BenchmarkDotNet</a:t>
            </a:r>
            <a:r>
              <a:rPr lang="pl-PL" dirty="0"/>
              <a:t>=v0.11.5, OS=Windows 10.0.16299.1146 (1709/</a:t>
            </a:r>
            <a:r>
              <a:rPr lang="pl-PL" dirty="0" err="1"/>
              <a:t>FallCreatorsUpdate</a:t>
            </a:r>
            <a:r>
              <a:rPr lang="pl-PL" dirty="0"/>
              <a:t>/Redstone3)</a:t>
            </a:r>
          </a:p>
          <a:p>
            <a:r>
              <a:rPr lang="pl-PL" dirty="0"/>
              <a:t>Intel </a:t>
            </a:r>
            <a:r>
              <a:rPr lang="pl-PL" dirty="0" err="1"/>
              <a:t>Core</a:t>
            </a:r>
            <a:r>
              <a:rPr lang="pl-PL" dirty="0"/>
              <a:t> i5-7200U CPU 2.50GHz (</a:t>
            </a:r>
            <a:r>
              <a:rPr lang="pl-PL" dirty="0" err="1"/>
              <a:t>Kaby</a:t>
            </a:r>
            <a:r>
              <a:rPr lang="pl-PL" dirty="0"/>
              <a:t> Lake), 1 CPU, 4 </a:t>
            </a:r>
            <a:r>
              <a:rPr lang="pl-PL" dirty="0" err="1"/>
              <a:t>logical</a:t>
            </a:r>
            <a:r>
              <a:rPr lang="pl-PL" dirty="0"/>
              <a:t> and 2 </a:t>
            </a:r>
            <a:r>
              <a:rPr lang="pl-PL" dirty="0" err="1"/>
              <a:t>physical</a:t>
            </a:r>
            <a:r>
              <a:rPr lang="pl-PL" dirty="0"/>
              <a:t> </a:t>
            </a:r>
            <a:r>
              <a:rPr lang="pl-PL" dirty="0" err="1"/>
              <a:t>cores</a:t>
            </a:r>
            <a:endParaRPr lang="pl-PL" dirty="0"/>
          </a:p>
          <a:p>
            <a:r>
              <a:rPr lang="pl-PL" dirty="0" err="1"/>
              <a:t>Frequency</a:t>
            </a:r>
            <a:r>
              <a:rPr lang="pl-PL" dirty="0"/>
              <a:t>=2648437 </a:t>
            </a:r>
            <a:r>
              <a:rPr lang="pl-PL" dirty="0" err="1"/>
              <a:t>Hz</a:t>
            </a:r>
            <a:r>
              <a:rPr lang="pl-PL" dirty="0"/>
              <a:t>, Resolution=377.5812 </a:t>
            </a:r>
            <a:r>
              <a:rPr lang="pl-PL" dirty="0" err="1"/>
              <a:t>ns</a:t>
            </a:r>
            <a:r>
              <a:rPr lang="pl-PL" dirty="0"/>
              <a:t>, </a:t>
            </a:r>
            <a:r>
              <a:rPr lang="pl-PL" dirty="0" err="1"/>
              <a:t>Timer</a:t>
            </a:r>
            <a:r>
              <a:rPr lang="pl-PL" dirty="0"/>
              <a:t>=TSC</a:t>
            </a:r>
          </a:p>
        </p:txBody>
      </p:sp>
    </p:spTree>
    <p:extLst>
      <p:ext uri="{BB962C8B-B14F-4D97-AF65-F5344CB8AC3E}">
        <p14:creationId xmlns:p14="http://schemas.microsoft.com/office/powerpoint/2010/main" val="3165693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Links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 smtClean="0">
                <a:hlinkClick r:id="rId2"/>
              </a:rPr>
              <a:t>Konrad </a:t>
            </a:r>
            <a:r>
              <a:rPr lang="en-GB" dirty="0" err="1" smtClean="0">
                <a:hlinkClick r:id="rId2"/>
              </a:rPr>
              <a:t>Kokosa</a:t>
            </a:r>
            <a:r>
              <a:rPr lang="en-GB" dirty="0" smtClean="0">
                <a:hlinkClick r:id="rId2"/>
              </a:rPr>
              <a:t> - </a:t>
            </a:r>
            <a:r>
              <a:rPr lang="pl-PL" dirty="0">
                <a:hlinkClick r:id="rId2"/>
              </a:rPr>
              <a:t>Pro .NET Memory </a:t>
            </a:r>
            <a:r>
              <a:rPr lang="pl-PL" dirty="0" smtClean="0">
                <a:hlinkClick r:id="rId2"/>
              </a:rPr>
              <a:t>Management</a:t>
            </a:r>
            <a:endParaRPr lang="en-GB" dirty="0" smtClean="0"/>
          </a:p>
          <a:p>
            <a:r>
              <a:rPr lang="en-GB" dirty="0" smtClean="0">
                <a:hlinkClick r:id="rId3"/>
              </a:rPr>
              <a:t>https</a:t>
            </a:r>
            <a:r>
              <a:rPr lang="en-GB" dirty="0">
                <a:hlinkClick r:id="rId3"/>
              </a:rPr>
              <a:t>://</a:t>
            </a:r>
            <a:r>
              <a:rPr lang="en-GB" dirty="0" smtClean="0">
                <a:hlinkClick r:id="rId3"/>
              </a:rPr>
              <a:t>github.com/lukasz-pyrzyk/DailyPerformancePitfalls</a:t>
            </a:r>
            <a:endParaRPr lang="en-GB" dirty="0"/>
          </a:p>
          <a:p>
            <a:r>
              <a:rPr lang="en-GB" dirty="0">
                <a:hlinkClick r:id="rId4"/>
              </a:rPr>
              <a:t>https://docs.microsoft.com/en-us/azure/cosmos-db/performance-tips</a:t>
            </a:r>
            <a:endParaRPr lang="en-GB" dirty="0"/>
          </a:p>
          <a:p>
            <a:r>
              <a:rPr lang="en-GB" dirty="0">
                <a:hlinkClick r:id="rId5"/>
              </a:rPr>
              <a:t>https://</a:t>
            </a:r>
            <a:r>
              <a:rPr lang="en-GB" dirty="0" smtClean="0">
                <a:hlinkClick r:id="rId5"/>
              </a:rPr>
              <a:t>docs.microsoft.com/en-us/azure/cosmos-db/sql-api-sql-query-metrics</a:t>
            </a:r>
            <a:r>
              <a:rPr lang="en-GB" dirty="0" smtClean="0">
                <a:hlinkClick r:id="rId6"/>
              </a:rPr>
              <a:t>http</a:t>
            </a:r>
            <a:r>
              <a:rPr lang="en-GB" dirty="0">
                <a:hlinkClick r:id="rId6"/>
              </a:rPr>
              <a:t>://</a:t>
            </a:r>
            <a:r>
              <a:rPr lang="en-GB" dirty="0" smtClean="0">
                <a:hlinkClick r:id="rId6"/>
              </a:rPr>
              <a:t>www.tugberkugurlu.com/archive/efficiently-streaming-large-http-responses-with-httpclient</a:t>
            </a:r>
            <a:endParaRPr lang="en-GB" dirty="0" smtClean="0"/>
          </a:p>
          <a:p>
            <a:r>
              <a:rPr lang="en-GB" dirty="0">
                <a:hlinkClick r:id="rId7"/>
              </a:rPr>
              <a:t>https://</a:t>
            </a:r>
            <a:r>
              <a:rPr lang="en-GB" dirty="0" smtClean="0">
                <a:hlinkClick r:id="rId7"/>
              </a:rPr>
              <a:t>github.com/davidfowl/AspNetCoreDiagnosticScenarios</a:t>
            </a:r>
            <a:endParaRPr lang="en-GB" dirty="0" smtClean="0"/>
          </a:p>
          <a:p>
            <a:r>
              <a:rPr lang="pl-PL" dirty="0">
                <a:hlinkClick r:id="rId8"/>
              </a:rPr>
              <a:t>https://wojciechnagorski.com/2018/12/how-i-improved-the-yamldotnet-performance-by-370/</a:t>
            </a:r>
            <a:endParaRPr lang="en-GB" dirty="0" smtClean="0"/>
          </a:p>
          <a:p>
            <a:r>
              <a:rPr lang="en-GB" dirty="0">
                <a:hlinkClick r:id="rId9"/>
              </a:rPr>
              <a:t>https://</a:t>
            </a:r>
            <a:r>
              <a:rPr lang="en-GB" dirty="0" smtClean="0">
                <a:hlinkClick r:id="rId9"/>
              </a:rPr>
              <a:t>github.com/aaubry/YamlDotNet/pull/356</a:t>
            </a:r>
            <a:endParaRPr lang="en-GB" dirty="0" smtClean="0"/>
          </a:p>
          <a:p>
            <a:pPr>
              <a:buFontTx/>
              <a:buChar char="-"/>
            </a:pPr>
            <a:endParaRPr lang="en-GB" dirty="0" smtClean="0"/>
          </a:p>
          <a:p>
            <a:pPr>
              <a:buFontTx/>
              <a:buChar char="-"/>
            </a:pPr>
            <a:endParaRPr lang="en-GB" dirty="0" smtClean="0"/>
          </a:p>
          <a:p>
            <a:pPr marL="0" indent="0">
              <a:buNone/>
            </a:pPr>
            <a:endParaRPr lang="en-GB" dirty="0" smtClean="0"/>
          </a:p>
          <a:p>
            <a:pPr>
              <a:buFontTx/>
              <a:buChar char="-"/>
            </a:pPr>
            <a:endParaRPr lang="en-GB" dirty="0"/>
          </a:p>
          <a:p>
            <a:pPr>
              <a:buFontTx/>
              <a:buChar char="-"/>
            </a:pPr>
            <a:endParaRPr lang="pl-PL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851180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9613" y="108044"/>
            <a:ext cx="4519603" cy="4576098"/>
          </a:xfrm>
          <a:prstGeom prst="rect">
            <a:avLst/>
          </a:prstGeom>
        </p:spPr>
      </p:pic>
      <p:sp>
        <p:nvSpPr>
          <p:cNvPr id="6" name="Prostokąt 5"/>
          <p:cNvSpPr/>
          <p:nvPr/>
        </p:nvSpPr>
        <p:spPr>
          <a:xfrm>
            <a:off x="2771955" y="4804761"/>
            <a:ext cx="6096000" cy="2677656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2400" b="1" dirty="0" smtClean="0">
                <a:latin typeface="Open Sans"/>
              </a:rPr>
              <a:t>10-11 </a:t>
            </a:r>
            <a:r>
              <a:rPr lang="en-US" sz="2400" b="1" dirty="0">
                <a:latin typeface="Open Sans"/>
              </a:rPr>
              <a:t>October </a:t>
            </a:r>
            <a:r>
              <a:rPr lang="en-US" sz="2400" b="1" dirty="0" smtClean="0">
                <a:latin typeface="Open Sans"/>
              </a:rPr>
              <a:t>2019</a:t>
            </a:r>
            <a:endParaRPr lang="en-US" sz="2400" b="1" dirty="0">
              <a:latin typeface="Open Sans"/>
            </a:endParaRPr>
          </a:p>
          <a:p>
            <a:pPr algn="ctr"/>
            <a:r>
              <a:rPr lang="en-US" sz="2400" b="1" dirty="0">
                <a:latin typeface="Open Sans"/>
              </a:rPr>
              <a:t>Warsaw - Poland</a:t>
            </a:r>
          </a:p>
          <a:p>
            <a:pPr algn="ctr"/>
            <a:r>
              <a:rPr lang="en-US" sz="2400" b="1" dirty="0" smtClean="0">
                <a:latin typeface="Open Sans"/>
              </a:rPr>
              <a:t/>
            </a:r>
            <a:br>
              <a:rPr lang="en-US" sz="2400" b="1" dirty="0" smtClean="0">
                <a:latin typeface="Open Sans"/>
              </a:rPr>
            </a:br>
            <a:r>
              <a:rPr lang="en-US" sz="2400" b="1" dirty="0" smtClean="0">
                <a:latin typeface="Open Sans"/>
              </a:rPr>
              <a:t>dotnetos.org</a:t>
            </a:r>
            <a:endParaRPr lang="en-US" sz="2400" b="1" dirty="0">
              <a:latin typeface="Open Sans"/>
            </a:endParaRPr>
          </a:p>
          <a:p>
            <a:pPr algn="ctr"/>
            <a:endParaRPr lang="en-US" sz="2400" b="1" dirty="0" smtClean="0">
              <a:latin typeface="Open Sans"/>
            </a:endParaRPr>
          </a:p>
          <a:p>
            <a:r>
              <a:rPr lang="en-US" sz="2400" dirty="0">
                <a:latin typeface="Open Sans"/>
              </a:rPr>
              <a:t/>
            </a:r>
            <a:br>
              <a:rPr lang="en-US" sz="2400" dirty="0">
                <a:latin typeface="Open Sans"/>
              </a:rPr>
            </a:br>
            <a:endParaRPr lang="pl-PL" sz="2400" dirty="0"/>
          </a:p>
        </p:txBody>
      </p:sp>
    </p:spTree>
    <p:extLst>
      <p:ext uri="{BB962C8B-B14F-4D97-AF65-F5344CB8AC3E}">
        <p14:creationId xmlns:p14="http://schemas.microsoft.com/office/powerpoint/2010/main" val="916978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251678" y="1087655"/>
            <a:ext cx="10178322" cy="479193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sz="60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Thank you!</a:t>
            </a:r>
            <a:br>
              <a:rPr lang="en-GB" sz="6000" dirty="0">
                <a:solidFill>
                  <a:schemeClr val="tx2">
                    <a:lumMod val="50000"/>
                    <a:lumOff val="50000"/>
                  </a:schemeClr>
                </a:solidFill>
              </a:rPr>
            </a:br>
            <a:endParaRPr lang="en-GB" sz="6000" dirty="0">
              <a:solidFill>
                <a:schemeClr val="tx2">
                  <a:lumMod val="50000"/>
                  <a:lumOff val="50000"/>
                </a:schemeClr>
              </a:solidFill>
            </a:endParaRPr>
          </a:p>
          <a:p>
            <a:pPr marL="0" indent="0" algn="ctr">
              <a:buNone/>
            </a:pPr>
            <a:r>
              <a:rPr lang="en-GB" sz="3200" dirty="0">
                <a:solidFill>
                  <a:schemeClr val="tx1"/>
                </a:solidFill>
              </a:rPr>
              <a:t>@</a:t>
            </a:r>
            <a:r>
              <a:rPr lang="en-GB" sz="3200" dirty="0" err="1">
                <a:solidFill>
                  <a:schemeClr val="tx1"/>
                </a:solidFill>
              </a:rPr>
              <a:t>lukaszpyrzyk</a:t>
            </a:r>
            <a:endParaRPr lang="en-GB" sz="3200" dirty="0">
              <a:solidFill>
                <a:schemeClr val="tx2">
                  <a:lumMod val="50000"/>
                  <a:lumOff val="50000"/>
                </a:schemeClr>
              </a:solidFill>
            </a:endParaRPr>
          </a:p>
          <a:p>
            <a:pPr marL="0" indent="0" algn="ctr">
              <a:buNone/>
            </a:pPr>
            <a:r>
              <a:rPr lang="en-GB" sz="3200" dirty="0" smtClean="0">
                <a:solidFill>
                  <a:schemeClr val="tx1"/>
                </a:solidFill>
              </a:rPr>
              <a:t>lukasz.pyrzyk@gmail.com</a:t>
            </a:r>
            <a:endParaRPr lang="pl-PL" sz="4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2390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ela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6806182"/>
              </p:ext>
            </p:extLst>
          </p:nvPr>
        </p:nvGraphicFramePr>
        <p:xfrm>
          <a:off x="1715645" y="194874"/>
          <a:ext cx="9317118" cy="6280876"/>
        </p:xfrm>
        <a:graphic>
          <a:graphicData uri="http://schemas.openxmlformats.org/drawingml/2006/table">
            <a:tbl>
              <a:tblPr/>
              <a:tblGrid>
                <a:gridCol w="1552853">
                  <a:extLst>
                    <a:ext uri="{9D8B030D-6E8A-4147-A177-3AD203B41FA5}">
                      <a16:colId xmlns:a16="http://schemas.microsoft.com/office/drawing/2014/main" val="2907606472"/>
                    </a:ext>
                  </a:extLst>
                </a:gridCol>
                <a:gridCol w="1552853">
                  <a:extLst>
                    <a:ext uri="{9D8B030D-6E8A-4147-A177-3AD203B41FA5}">
                      <a16:colId xmlns:a16="http://schemas.microsoft.com/office/drawing/2014/main" val="1340349194"/>
                    </a:ext>
                  </a:extLst>
                </a:gridCol>
                <a:gridCol w="1552853">
                  <a:extLst>
                    <a:ext uri="{9D8B030D-6E8A-4147-A177-3AD203B41FA5}">
                      <a16:colId xmlns:a16="http://schemas.microsoft.com/office/drawing/2014/main" val="4154749597"/>
                    </a:ext>
                  </a:extLst>
                </a:gridCol>
                <a:gridCol w="1552853">
                  <a:extLst>
                    <a:ext uri="{9D8B030D-6E8A-4147-A177-3AD203B41FA5}">
                      <a16:colId xmlns:a16="http://schemas.microsoft.com/office/drawing/2014/main" val="3738435907"/>
                    </a:ext>
                  </a:extLst>
                </a:gridCol>
                <a:gridCol w="1552853">
                  <a:extLst>
                    <a:ext uri="{9D8B030D-6E8A-4147-A177-3AD203B41FA5}">
                      <a16:colId xmlns:a16="http://schemas.microsoft.com/office/drawing/2014/main" val="2964545447"/>
                    </a:ext>
                  </a:extLst>
                </a:gridCol>
                <a:gridCol w="1552853">
                  <a:extLst>
                    <a:ext uri="{9D8B030D-6E8A-4147-A177-3AD203B41FA5}">
                      <a16:colId xmlns:a16="http://schemas.microsoft.com/office/drawing/2014/main" val="916552174"/>
                    </a:ext>
                  </a:extLst>
                </a:gridCol>
              </a:tblGrid>
              <a:tr h="504724">
                <a:tc>
                  <a:txBody>
                    <a:bodyPr/>
                    <a:lstStyle/>
                    <a:p>
                      <a:pPr algn="ctr"/>
                      <a:r>
                        <a:rPr lang="pl-PL" sz="1100" b="1" dirty="0">
                          <a:effectLst/>
                        </a:rPr>
                        <a:t>Method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 b="1" dirty="0">
                          <a:effectLst/>
                        </a:rPr>
                        <a:t>Runtime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 b="1" dirty="0" err="1">
                          <a:effectLst/>
                        </a:rPr>
                        <a:t>Mean</a:t>
                      </a:r>
                      <a:endParaRPr lang="pl-PL" sz="1100" b="1" dirty="0">
                        <a:effectLst/>
                      </a:endParaRP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 b="1" dirty="0">
                          <a:effectLst/>
                        </a:rPr>
                        <a:t>Error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 b="1" dirty="0" err="1">
                          <a:effectLst/>
                        </a:rPr>
                        <a:t>StdDev</a:t>
                      </a:r>
                      <a:endParaRPr lang="pl-PL" sz="1100" b="1" dirty="0">
                        <a:effectLst/>
                      </a:endParaRP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 b="1" dirty="0">
                          <a:effectLst/>
                        </a:rPr>
                        <a:t>Median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2133675"/>
                  </a:ext>
                </a:extLst>
              </a:tr>
              <a:tr h="518539">
                <a:tc>
                  <a:txBody>
                    <a:bodyPr/>
                    <a:lstStyle/>
                    <a:p>
                      <a:pPr algn="ctr"/>
                      <a:r>
                        <a:rPr lang="pl-PL" sz="1100" dirty="0" err="1">
                          <a:solidFill>
                            <a:schemeClr val="accent4"/>
                          </a:solidFill>
                          <a:effectLst/>
                        </a:rPr>
                        <a:t>TempVariable</a:t>
                      </a:r>
                      <a:endParaRPr lang="pl-PL" sz="1100" dirty="0">
                        <a:solidFill>
                          <a:schemeClr val="accent4"/>
                        </a:solidFill>
                        <a:effectLst/>
                      </a:endParaRP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 dirty="0" err="1">
                          <a:solidFill>
                            <a:schemeClr val="accent4"/>
                          </a:solidFill>
                          <a:effectLst/>
                        </a:rPr>
                        <a:t>Clr</a:t>
                      </a:r>
                      <a:endParaRPr lang="pl-PL" sz="1100" dirty="0">
                        <a:solidFill>
                          <a:schemeClr val="accent4"/>
                        </a:solidFill>
                        <a:effectLst/>
                      </a:endParaRP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 dirty="0">
                          <a:solidFill>
                            <a:schemeClr val="accent4"/>
                          </a:solidFill>
                          <a:effectLst/>
                        </a:rPr>
                        <a:t>0.0022 </a:t>
                      </a:r>
                      <a:r>
                        <a:rPr lang="pl-PL" sz="1100" dirty="0" err="1">
                          <a:solidFill>
                            <a:schemeClr val="accent4"/>
                          </a:solidFill>
                          <a:effectLst/>
                        </a:rPr>
                        <a:t>ns</a:t>
                      </a:r>
                      <a:endParaRPr lang="pl-PL" sz="1100" dirty="0">
                        <a:solidFill>
                          <a:schemeClr val="accent4"/>
                        </a:solidFill>
                        <a:effectLst/>
                      </a:endParaRP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 dirty="0">
                          <a:solidFill>
                            <a:schemeClr val="accent4"/>
                          </a:solidFill>
                          <a:effectLst/>
                        </a:rPr>
                        <a:t>0.0067 </a:t>
                      </a:r>
                      <a:r>
                        <a:rPr lang="pl-PL" sz="1100" dirty="0" err="1">
                          <a:solidFill>
                            <a:schemeClr val="accent4"/>
                          </a:solidFill>
                          <a:effectLst/>
                        </a:rPr>
                        <a:t>ns</a:t>
                      </a:r>
                      <a:endParaRPr lang="pl-PL" sz="1100" dirty="0">
                        <a:solidFill>
                          <a:schemeClr val="accent4"/>
                        </a:solidFill>
                        <a:effectLst/>
                      </a:endParaRP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 dirty="0">
                          <a:solidFill>
                            <a:schemeClr val="accent4"/>
                          </a:solidFill>
                          <a:effectLst/>
                        </a:rPr>
                        <a:t>0.0062 </a:t>
                      </a:r>
                      <a:r>
                        <a:rPr lang="pl-PL" sz="1100" dirty="0" err="1">
                          <a:solidFill>
                            <a:schemeClr val="accent4"/>
                          </a:solidFill>
                          <a:effectLst/>
                        </a:rPr>
                        <a:t>ns</a:t>
                      </a:r>
                      <a:endParaRPr lang="pl-PL" sz="1100" dirty="0">
                        <a:solidFill>
                          <a:schemeClr val="accent4"/>
                        </a:solidFill>
                        <a:effectLst/>
                      </a:endParaRP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 b="1" dirty="0">
                          <a:solidFill>
                            <a:schemeClr val="accent4"/>
                          </a:solidFill>
                          <a:effectLst/>
                        </a:rPr>
                        <a:t>0.0000 </a:t>
                      </a:r>
                      <a:r>
                        <a:rPr lang="pl-PL" sz="1100" b="1" dirty="0" err="1">
                          <a:solidFill>
                            <a:schemeClr val="accent4"/>
                          </a:solidFill>
                          <a:effectLst/>
                        </a:rPr>
                        <a:t>ns</a:t>
                      </a:r>
                      <a:endParaRPr lang="pl-PL" sz="1100" b="1" dirty="0">
                        <a:solidFill>
                          <a:schemeClr val="accent4"/>
                        </a:solidFill>
                        <a:effectLst/>
                      </a:endParaRP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9072743"/>
                  </a:ext>
                </a:extLst>
              </a:tr>
              <a:tr h="888306">
                <a:tc>
                  <a:txBody>
                    <a:bodyPr/>
                    <a:lstStyle/>
                    <a:p>
                      <a:pPr algn="ctr"/>
                      <a:r>
                        <a:rPr lang="pl-PL" sz="1100">
                          <a:effectLst/>
                        </a:rPr>
                        <a:t>AddAndSubtract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>
                          <a:effectLst/>
                        </a:rPr>
                        <a:t>Clr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>
                          <a:effectLst/>
                        </a:rPr>
                        <a:t>3.0518 ns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>
                          <a:effectLst/>
                        </a:rPr>
                        <a:t>0.0767 ns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>
                          <a:effectLst/>
                        </a:rPr>
                        <a:t>0.0641 ns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 b="1">
                          <a:effectLst/>
                        </a:rPr>
                        <a:t>3.0383 ns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2612293"/>
                  </a:ext>
                </a:extLst>
              </a:tr>
              <a:tr h="518539">
                <a:tc>
                  <a:txBody>
                    <a:bodyPr/>
                    <a:lstStyle/>
                    <a:p>
                      <a:pPr algn="ctr"/>
                      <a:r>
                        <a:rPr lang="pl-PL" sz="1100">
                          <a:effectLst/>
                        </a:rPr>
                        <a:t>XOR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 dirty="0" err="1">
                          <a:effectLst/>
                        </a:rPr>
                        <a:t>Clr</a:t>
                      </a:r>
                      <a:endParaRPr lang="pl-PL" sz="1100" dirty="0">
                        <a:effectLst/>
                      </a:endParaRP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>
                          <a:effectLst/>
                        </a:rPr>
                        <a:t>2.9713 ns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>
                          <a:effectLst/>
                        </a:rPr>
                        <a:t>0.0636 ns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 dirty="0">
                          <a:effectLst/>
                        </a:rPr>
                        <a:t>0.0594 </a:t>
                      </a:r>
                      <a:r>
                        <a:rPr lang="pl-PL" sz="1100" dirty="0" err="1">
                          <a:effectLst/>
                        </a:rPr>
                        <a:t>ns</a:t>
                      </a:r>
                      <a:endParaRPr lang="pl-PL" sz="1100" dirty="0">
                        <a:effectLst/>
                      </a:endParaRP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 b="1">
                          <a:effectLst/>
                        </a:rPr>
                        <a:t>2.9579 ns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9540009"/>
                  </a:ext>
                </a:extLst>
              </a:tr>
              <a:tr h="518539">
                <a:tc>
                  <a:txBody>
                    <a:bodyPr/>
                    <a:lstStyle/>
                    <a:p>
                      <a:pPr algn="ctr"/>
                      <a:r>
                        <a:rPr lang="pl-PL" sz="1100" dirty="0" err="1">
                          <a:solidFill>
                            <a:schemeClr val="accent4"/>
                          </a:solidFill>
                          <a:effectLst/>
                        </a:rPr>
                        <a:t>TempVariable</a:t>
                      </a:r>
                      <a:endParaRPr lang="pl-PL" sz="1100" dirty="0">
                        <a:solidFill>
                          <a:schemeClr val="accent4"/>
                        </a:solidFill>
                        <a:effectLst/>
                      </a:endParaRP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 dirty="0" err="1">
                          <a:solidFill>
                            <a:schemeClr val="accent4"/>
                          </a:solidFill>
                          <a:effectLst/>
                        </a:rPr>
                        <a:t>Core</a:t>
                      </a:r>
                      <a:endParaRPr lang="pl-PL" sz="1100" dirty="0">
                        <a:solidFill>
                          <a:schemeClr val="accent4"/>
                        </a:solidFill>
                        <a:effectLst/>
                      </a:endParaRP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 dirty="0">
                          <a:solidFill>
                            <a:schemeClr val="accent4"/>
                          </a:solidFill>
                          <a:effectLst/>
                        </a:rPr>
                        <a:t>0.0199 </a:t>
                      </a:r>
                      <a:r>
                        <a:rPr lang="pl-PL" sz="1100" dirty="0" err="1">
                          <a:solidFill>
                            <a:schemeClr val="accent4"/>
                          </a:solidFill>
                          <a:effectLst/>
                        </a:rPr>
                        <a:t>ns</a:t>
                      </a:r>
                      <a:endParaRPr lang="pl-PL" sz="1100" dirty="0">
                        <a:solidFill>
                          <a:schemeClr val="accent4"/>
                        </a:solidFill>
                        <a:effectLst/>
                      </a:endParaRP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 dirty="0">
                          <a:solidFill>
                            <a:schemeClr val="accent4"/>
                          </a:solidFill>
                          <a:effectLst/>
                        </a:rPr>
                        <a:t>0.0264 </a:t>
                      </a:r>
                      <a:r>
                        <a:rPr lang="pl-PL" sz="1100" dirty="0" err="1">
                          <a:solidFill>
                            <a:schemeClr val="accent4"/>
                          </a:solidFill>
                          <a:effectLst/>
                        </a:rPr>
                        <a:t>ns</a:t>
                      </a:r>
                      <a:endParaRPr lang="pl-PL" sz="1100" dirty="0">
                        <a:solidFill>
                          <a:schemeClr val="accent4"/>
                        </a:solidFill>
                        <a:effectLst/>
                      </a:endParaRP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 dirty="0">
                          <a:solidFill>
                            <a:schemeClr val="accent4"/>
                          </a:solidFill>
                          <a:effectLst/>
                        </a:rPr>
                        <a:t>0.0418 </a:t>
                      </a:r>
                      <a:r>
                        <a:rPr lang="pl-PL" sz="1100" dirty="0" err="1">
                          <a:solidFill>
                            <a:schemeClr val="accent4"/>
                          </a:solidFill>
                          <a:effectLst/>
                        </a:rPr>
                        <a:t>ns</a:t>
                      </a:r>
                      <a:endParaRPr lang="pl-PL" sz="1100" dirty="0">
                        <a:solidFill>
                          <a:schemeClr val="accent4"/>
                        </a:solidFill>
                        <a:effectLst/>
                      </a:endParaRP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 b="1" dirty="0">
                          <a:solidFill>
                            <a:schemeClr val="accent4"/>
                          </a:solidFill>
                          <a:effectLst/>
                        </a:rPr>
                        <a:t>0.0000 </a:t>
                      </a:r>
                      <a:r>
                        <a:rPr lang="pl-PL" sz="1100" b="1" dirty="0" err="1">
                          <a:solidFill>
                            <a:schemeClr val="accent4"/>
                          </a:solidFill>
                          <a:effectLst/>
                        </a:rPr>
                        <a:t>ns</a:t>
                      </a:r>
                      <a:endParaRPr lang="pl-PL" sz="1100" b="1" dirty="0">
                        <a:solidFill>
                          <a:schemeClr val="accent4"/>
                        </a:solidFill>
                        <a:effectLst/>
                      </a:endParaRP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4789327"/>
                  </a:ext>
                </a:extLst>
              </a:tr>
              <a:tr h="888306">
                <a:tc>
                  <a:txBody>
                    <a:bodyPr/>
                    <a:lstStyle/>
                    <a:p>
                      <a:pPr algn="ctr"/>
                      <a:r>
                        <a:rPr lang="pl-PL" sz="1100">
                          <a:effectLst/>
                        </a:rPr>
                        <a:t>AddAndSubtract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>
                          <a:effectLst/>
                        </a:rPr>
                        <a:t>Core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>
                          <a:effectLst/>
                        </a:rPr>
                        <a:t>3.0355 ns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>
                          <a:effectLst/>
                        </a:rPr>
                        <a:t>0.0953 ns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>
                          <a:effectLst/>
                        </a:rPr>
                        <a:t>0.1135 ns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 b="1">
                          <a:effectLst/>
                        </a:rPr>
                        <a:t>3.0258 ns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5628676"/>
                  </a:ext>
                </a:extLst>
              </a:tr>
              <a:tr h="518539">
                <a:tc>
                  <a:txBody>
                    <a:bodyPr/>
                    <a:lstStyle/>
                    <a:p>
                      <a:pPr algn="ctr"/>
                      <a:r>
                        <a:rPr lang="pl-PL" sz="1100">
                          <a:effectLst/>
                        </a:rPr>
                        <a:t>XOR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>
                          <a:effectLst/>
                        </a:rPr>
                        <a:t>Core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>
                          <a:effectLst/>
                        </a:rPr>
                        <a:t>2.8102 ns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>
                          <a:effectLst/>
                        </a:rPr>
                        <a:t>0.0778 ns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>
                          <a:effectLst/>
                        </a:rPr>
                        <a:t>0.0728 ns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 b="1">
                          <a:effectLst/>
                        </a:rPr>
                        <a:t>2.7733 ns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9298815"/>
                  </a:ext>
                </a:extLst>
              </a:tr>
              <a:tr h="518539">
                <a:tc>
                  <a:txBody>
                    <a:bodyPr/>
                    <a:lstStyle/>
                    <a:p>
                      <a:pPr algn="ctr"/>
                      <a:r>
                        <a:rPr lang="pl-PL" sz="1100" dirty="0" err="1">
                          <a:solidFill>
                            <a:srgbClr val="FF0000"/>
                          </a:solidFill>
                          <a:effectLst/>
                        </a:rPr>
                        <a:t>TempVariable</a:t>
                      </a:r>
                      <a:endParaRPr lang="pl-PL" sz="1100" dirty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 dirty="0">
                          <a:solidFill>
                            <a:srgbClr val="FF0000"/>
                          </a:solidFill>
                          <a:effectLst/>
                        </a:rPr>
                        <a:t>Mono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 dirty="0">
                          <a:solidFill>
                            <a:srgbClr val="FF0000"/>
                          </a:solidFill>
                          <a:effectLst/>
                        </a:rPr>
                        <a:t>0.4762 </a:t>
                      </a:r>
                      <a:r>
                        <a:rPr lang="pl-PL" sz="1100" dirty="0" err="1">
                          <a:solidFill>
                            <a:srgbClr val="FF0000"/>
                          </a:solidFill>
                          <a:effectLst/>
                        </a:rPr>
                        <a:t>ns</a:t>
                      </a:r>
                      <a:endParaRPr lang="pl-PL" sz="1100" dirty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 dirty="0">
                          <a:solidFill>
                            <a:srgbClr val="FF0000"/>
                          </a:solidFill>
                          <a:effectLst/>
                        </a:rPr>
                        <a:t>0.0937 </a:t>
                      </a:r>
                      <a:r>
                        <a:rPr lang="pl-PL" sz="1100" dirty="0" err="1">
                          <a:solidFill>
                            <a:srgbClr val="FF0000"/>
                          </a:solidFill>
                          <a:effectLst/>
                        </a:rPr>
                        <a:t>ns</a:t>
                      </a:r>
                      <a:endParaRPr lang="pl-PL" sz="1100" dirty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 dirty="0">
                          <a:solidFill>
                            <a:srgbClr val="FF0000"/>
                          </a:solidFill>
                          <a:effectLst/>
                        </a:rPr>
                        <a:t>0.2704 </a:t>
                      </a:r>
                      <a:r>
                        <a:rPr lang="pl-PL" sz="1100" dirty="0" err="1">
                          <a:solidFill>
                            <a:srgbClr val="FF0000"/>
                          </a:solidFill>
                          <a:effectLst/>
                        </a:rPr>
                        <a:t>ns</a:t>
                      </a:r>
                      <a:endParaRPr lang="pl-PL" sz="1100" dirty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 b="1" dirty="0">
                          <a:solidFill>
                            <a:srgbClr val="FF0000"/>
                          </a:solidFill>
                          <a:effectLst/>
                        </a:rPr>
                        <a:t>0.3619 </a:t>
                      </a:r>
                      <a:r>
                        <a:rPr lang="pl-PL" sz="1100" b="1" dirty="0" err="1">
                          <a:solidFill>
                            <a:srgbClr val="FF0000"/>
                          </a:solidFill>
                          <a:effectLst/>
                        </a:rPr>
                        <a:t>ns</a:t>
                      </a:r>
                      <a:endParaRPr lang="pl-PL" sz="1100" b="1" dirty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9002916"/>
                  </a:ext>
                </a:extLst>
              </a:tr>
              <a:tr h="888306">
                <a:tc>
                  <a:txBody>
                    <a:bodyPr/>
                    <a:lstStyle/>
                    <a:p>
                      <a:pPr algn="ctr"/>
                      <a:r>
                        <a:rPr lang="pl-PL" sz="1100">
                          <a:effectLst/>
                        </a:rPr>
                        <a:t>AddAndSubtract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>
                          <a:effectLst/>
                        </a:rPr>
                        <a:t>Mono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>
                          <a:effectLst/>
                        </a:rPr>
                        <a:t>2.9212 ns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>
                          <a:effectLst/>
                        </a:rPr>
                        <a:t>0.1042 ns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>
                          <a:effectLst/>
                        </a:rPr>
                        <a:t>0.1115 ns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 b="1">
                          <a:effectLst/>
                        </a:rPr>
                        <a:t>2.8869 ns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9596834"/>
                  </a:ext>
                </a:extLst>
              </a:tr>
              <a:tr h="518539">
                <a:tc>
                  <a:txBody>
                    <a:bodyPr/>
                    <a:lstStyle/>
                    <a:p>
                      <a:pPr algn="ctr"/>
                      <a:r>
                        <a:rPr lang="pl-PL" sz="1100">
                          <a:effectLst/>
                        </a:rPr>
                        <a:t>XOR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 dirty="0">
                          <a:effectLst/>
                        </a:rPr>
                        <a:t>Mono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>
                          <a:effectLst/>
                        </a:rPr>
                        <a:t>2.8912 ns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>
                          <a:effectLst/>
                        </a:rPr>
                        <a:t>0.0686 ns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>
                          <a:effectLst/>
                        </a:rPr>
                        <a:t>0.0573 ns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 b="1" dirty="0">
                          <a:effectLst/>
                        </a:rPr>
                        <a:t>2.8840 </a:t>
                      </a:r>
                      <a:r>
                        <a:rPr lang="pl-PL" sz="1100" b="1" dirty="0" err="1">
                          <a:effectLst/>
                        </a:rPr>
                        <a:t>ns</a:t>
                      </a:r>
                      <a:endParaRPr lang="pl-PL" sz="1100" b="1" dirty="0">
                        <a:effectLst/>
                      </a:endParaRP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7491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00536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sp>
        <p:nvSpPr>
          <p:cNvPr id="5" name="AutoShape 2" descr="Znalezione obrazy dla zapytania going hom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l-PL"/>
          </a:p>
        </p:txBody>
      </p:sp>
      <p:pic>
        <p:nvPicPr>
          <p:cNvPr id="6" name="Obraz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2625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231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203419" y="1018680"/>
            <a:ext cx="10178322" cy="390700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M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es-ES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 x = 4096, y = 8192; </a:t>
            </a: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x = x ^ y;</a:t>
            </a: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y = x ^ y;</a:t>
            </a:r>
          </a:p>
          <a:p>
            <a:pPr marL="0" lvl="0" indent="0">
              <a:buClr>
                <a:srgbClr val="2A1A00"/>
              </a:buClr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x = x ^ y;</a:t>
            </a: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(x);</a:t>
            </a: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(y);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88619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194790" y="992802"/>
            <a:ext cx="10178322" cy="386387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M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es-ES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 x = 4096, y = 8192; </a:t>
            </a: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s-ES" dirty="0">
                <a:solidFill>
                  <a:srgbClr val="0000FF"/>
                </a:solidFill>
                <a:latin typeface="Consolas" panose="020B0609020204030204" pitchFamily="49" charset="0"/>
              </a:rPr>
              <a:t>int </a:t>
            </a:r>
            <a:r>
              <a:rPr lang="es-ES" dirty="0">
                <a:solidFill>
                  <a:schemeClr val="tx1"/>
                </a:solidFill>
                <a:latin typeface="Consolas" panose="020B0609020204030204" pitchFamily="49" charset="0"/>
              </a:rPr>
              <a:t>temp = x;</a:t>
            </a:r>
          </a:p>
          <a:p>
            <a:pPr marL="0" indent="0">
              <a:buNone/>
            </a:pPr>
            <a:r>
              <a:rPr lang="es-ES" dirty="0">
                <a:solidFill>
                  <a:schemeClr val="tx1"/>
                </a:solidFill>
                <a:latin typeface="Consolas" panose="020B0609020204030204" pitchFamily="49" charset="0"/>
              </a:rPr>
              <a:t>	x = y;</a:t>
            </a:r>
          </a:p>
          <a:p>
            <a:pPr marL="0" indent="0">
              <a:buNone/>
            </a:pPr>
            <a:r>
              <a:rPr lang="es-ES" dirty="0">
                <a:solidFill>
                  <a:schemeClr val="tx1"/>
                </a:solidFill>
                <a:latin typeface="Consolas" panose="020B0609020204030204" pitchFamily="49" charset="0"/>
              </a:rPr>
              <a:t>	y = temp;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(x);</a:t>
            </a: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(y);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998988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sp>
        <p:nvSpPr>
          <p:cNvPr id="5" name="Tytuł 1"/>
          <p:cNvSpPr>
            <a:spLocks noGrp="1"/>
          </p:cNvSpPr>
          <p:nvPr>
            <p:ph type="title"/>
          </p:nvPr>
        </p:nvSpPr>
        <p:spPr>
          <a:xfrm>
            <a:off x="1251678" y="382384"/>
            <a:ext cx="10178322" cy="6147811"/>
          </a:xfrm>
        </p:spPr>
        <p:txBody>
          <a:bodyPr>
            <a:normAutofit/>
          </a:bodyPr>
          <a:lstStyle/>
          <a:p>
            <a:pPr algn="ctr"/>
            <a:r>
              <a:rPr lang="en-GB" dirty="0"/>
              <a:t/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r>
              <a:rPr lang="en-GB" dirty="0"/>
              <a:t>Benchmarking….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377949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251678" y="382384"/>
            <a:ext cx="10178322" cy="6147811"/>
          </a:xfrm>
        </p:spPr>
        <p:txBody>
          <a:bodyPr>
            <a:normAutofit/>
          </a:bodyPr>
          <a:lstStyle/>
          <a:p>
            <a:pPr algn="ctr"/>
            <a:r>
              <a:rPr lang="en-GB" dirty="0"/>
              <a:t/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It </a:t>
            </a:r>
            <a:r>
              <a:rPr lang="en-GB" dirty="0"/>
              <a:t>is </a:t>
            </a:r>
            <a:r>
              <a:rPr lang="en-GB" dirty="0">
                <a:solidFill>
                  <a:schemeClr val="tx2">
                    <a:lumMod val="50000"/>
                    <a:lumOff val="50000"/>
                  </a:schemeClr>
                </a:solidFill>
              </a:rPr>
              <a:t>the same</a:t>
            </a:r>
            <a:r>
              <a:rPr lang="en-GB" dirty="0" smtClean="0"/>
              <a:t>!</a:t>
            </a:r>
            <a:endParaRPr lang="pl-PL" dirty="0"/>
          </a:p>
        </p:txBody>
      </p:sp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358246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Łukasz </a:t>
            </a:r>
            <a:r>
              <a:rPr lang="en-GB" dirty="0" err="1"/>
              <a:t>pyrzyk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base"/>
            <a:r>
              <a:rPr lang="en-US" sz="2400" dirty="0"/>
              <a:t>Co-founder of </a:t>
            </a:r>
            <a:r>
              <a:rPr lang="en-US" sz="2400" dirty="0" err="1" smtClean="0"/>
              <a:t>Dotnetos</a:t>
            </a:r>
            <a:endParaRPr lang="en-US" sz="2400" dirty="0"/>
          </a:p>
          <a:p>
            <a:pPr fontAlgn="base"/>
            <a:r>
              <a:rPr lang="en-US" sz="2400" dirty="0"/>
              <a:t>Senior Full Stack Cloud Developer at </a:t>
            </a:r>
            <a:r>
              <a:rPr lang="en-US" sz="2400" dirty="0" err="1" smtClean="0"/>
              <a:t>Sonova</a:t>
            </a:r>
            <a:r>
              <a:rPr lang="en-US" sz="2400" dirty="0" smtClean="0"/>
              <a:t>/JCommerce​</a:t>
            </a:r>
            <a:endParaRPr lang="en-US" sz="2400" dirty="0"/>
          </a:p>
          <a:p>
            <a:pPr fontAlgn="base"/>
            <a:r>
              <a:rPr lang="en-US" sz="2400" dirty="0"/>
              <a:t>Tweets as @</a:t>
            </a:r>
            <a:r>
              <a:rPr lang="en-US" sz="2400" dirty="0" err="1"/>
              <a:t>lukaszpyrzyk</a:t>
            </a:r>
            <a:endParaRPr lang="en-US" sz="2400" dirty="0"/>
          </a:p>
        </p:txBody>
      </p:sp>
      <p:pic>
        <p:nvPicPr>
          <p:cNvPr id="5" name="Obraz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7461" y="1314882"/>
            <a:ext cx="12188825" cy="5662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115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az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pole tekstowe 8"/>
          <p:cNvSpPr txBox="1"/>
          <p:nvPr/>
        </p:nvSpPr>
        <p:spPr>
          <a:xfrm>
            <a:off x="899886" y="2498506"/>
            <a:ext cx="409302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6000" dirty="0">
                <a:solidFill>
                  <a:srgbClr val="FF0000"/>
                </a:solidFill>
              </a:rPr>
              <a:t>Debug</a:t>
            </a:r>
            <a:r>
              <a:rPr lang="en-GB" sz="6000" dirty="0"/>
              <a:t> assembly</a:t>
            </a:r>
            <a:br>
              <a:rPr lang="en-GB" sz="6000" dirty="0"/>
            </a:br>
            <a:r>
              <a:rPr lang="en-GB" sz="6000" dirty="0"/>
              <a:t>30 lines</a:t>
            </a:r>
            <a:endParaRPr lang="pl-PL" sz="6000" dirty="0"/>
          </a:p>
        </p:txBody>
      </p:sp>
    </p:spTree>
    <p:extLst>
      <p:ext uri="{BB962C8B-B14F-4D97-AF65-F5344CB8AC3E}">
        <p14:creationId xmlns:p14="http://schemas.microsoft.com/office/powerpoint/2010/main" val="3911918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12190588" cy="6858000"/>
          </a:xfrm>
          <a:prstGeom prst="rect">
            <a:avLst/>
          </a:prstGeom>
        </p:spPr>
      </p:pic>
      <p:sp>
        <p:nvSpPr>
          <p:cNvPr id="6" name="pole tekstowe 5"/>
          <p:cNvSpPr txBox="1"/>
          <p:nvPr/>
        </p:nvSpPr>
        <p:spPr>
          <a:xfrm>
            <a:off x="899886" y="2498506"/>
            <a:ext cx="409302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6000" dirty="0">
                <a:solidFill>
                  <a:schemeClr val="accent4"/>
                </a:solidFill>
              </a:rPr>
              <a:t>Release</a:t>
            </a:r>
            <a:r>
              <a:rPr lang="en-GB" sz="6000" dirty="0"/>
              <a:t> assembly</a:t>
            </a:r>
            <a:br>
              <a:rPr lang="en-GB" sz="6000" dirty="0"/>
            </a:br>
            <a:r>
              <a:rPr lang="en-GB" sz="6000" dirty="0"/>
              <a:t>8 lines</a:t>
            </a:r>
            <a:endParaRPr lang="pl-PL" sz="6000" dirty="0"/>
          </a:p>
        </p:txBody>
      </p:sp>
    </p:spTree>
    <p:extLst>
      <p:ext uri="{BB962C8B-B14F-4D97-AF65-F5344CB8AC3E}">
        <p14:creationId xmlns:p14="http://schemas.microsoft.com/office/powerpoint/2010/main" val="3019509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251678" y="382384"/>
            <a:ext cx="10178322" cy="6147811"/>
          </a:xfrm>
        </p:spPr>
        <p:txBody>
          <a:bodyPr>
            <a:normAutofit/>
          </a:bodyPr>
          <a:lstStyle/>
          <a:p>
            <a:pPr algn="ctr"/>
            <a:r>
              <a:rPr lang="en-GB" dirty="0" smtClean="0"/>
              <a:t>Issue #2</a:t>
            </a:r>
            <a:r>
              <a:rPr lang="en-GB" dirty="0"/>
              <a:t/>
            </a:r>
            <a:br>
              <a:rPr lang="en-GB" dirty="0"/>
            </a:br>
            <a:r>
              <a:rPr lang="en-GB" dirty="0" smtClean="0"/>
              <a:t/>
            </a:r>
            <a:br>
              <a:rPr lang="en-GB" dirty="0" smtClean="0"/>
            </a:br>
            <a:r>
              <a:rPr lang="en-GB" dirty="0"/>
              <a:t/>
            </a:r>
            <a:br>
              <a:rPr lang="en-GB" dirty="0"/>
            </a:br>
            <a:r>
              <a:rPr lang="en-GB" dirty="0" smtClean="0"/>
              <a:t>Releasing product in </a:t>
            </a:r>
            <a:br>
              <a:rPr lang="en-GB" dirty="0" smtClean="0"/>
            </a:br>
            <a:r>
              <a:rPr lang="en-GB" dirty="0" smtClean="0">
                <a:solidFill>
                  <a:schemeClr val="accent1"/>
                </a:solidFill>
              </a:rPr>
              <a:t>debug mode</a:t>
            </a:r>
            <a:r>
              <a:rPr lang="en-GB" dirty="0"/>
              <a:t/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endParaRPr lang="pl-PL" dirty="0"/>
          </a:p>
        </p:txBody>
      </p:sp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770900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pic>
        <p:nvPicPr>
          <p:cNvPr id="1026" name="Picture 2" descr="sorry season 2 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2431" y="0"/>
            <a:ext cx="82296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8559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251678" y="382384"/>
            <a:ext cx="10178322" cy="6147811"/>
          </a:xfrm>
        </p:spPr>
        <p:txBody>
          <a:bodyPr>
            <a:normAutofit/>
          </a:bodyPr>
          <a:lstStyle/>
          <a:p>
            <a:pPr algn="ctr"/>
            <a:r>
              <a:rPr lang="en-GB" dirty="0" smtClean="0">
                <a:latin typeface="Gill Sans MT (Tekst podstawowy)"/>
              </a:rPr>
              <a:t/>
            </a:r>
            <a:br>
              <a:rPr lang="en-GB" dirty="0" smtClean="0">
                <a:latin typeface="Gill Sans MT (Tekst podstawowy)"/>
              </a:rPr>
            </a:br>
            <a:r>
              <a:rPr lang="en-GB" dirty="0" smtClean="0">
                <a:latin typeface="Gill Sans MT (Tekst podstawowy)"/>
              </a:rPr>
              <a:t/>
            </a:r>
            <a:br>
              <a:rPr lang="en-GB" dirty="0" smtClean="0">
                <a:latin typeface="Gill Sans MT (Tekst podstawowy)"/>
              </a:rPr>
            </a:br>
            <a:r>
              <a:rPr lang="en-GB" dirty="0" smtClean="0">
                <a:latin typeface="Gill Sans MT (Tekst podstawowy)"/>
              </a:rPr>
              <a:t>YAML</a:t>
            </a:r>
            <a:br>
              <a:rPr lang="en-GB" dirty="0" smtClean="0">
                <a:latin typeface="Gill Sans MT (Tekst podstawowy)"/>
              </a:rPr>
            </a:br>
            <a:r>
              <a:rPr lang="en-GB" dirty="0">
                <a:latin typeface="Gill Sans MT (Tekst podstawowy)"/>
              </a:rPr>
              <a:t/>
            </a:r>
            <a:br>
              <a:rPr lang="en-GB" dirty="0">
                <a:latin typeface="Gill Sans MT (Tekst podstawowy)"/>
              </a:rPr>
            </a:br>
            <a:endParaRPr lang="pl-PL" dirty="0">
              <a:solidFill>
                <a:schemeClr val="accent1"/>
              </a:solidFill>
              <a:latin typeface="Gill Sans MT (Tekst podstawowy)"/>
            </a:endParaRPr>
          </a:p>
        </p:txBody>
      </p:sp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sp>
        <p:nvSpPr>
          <p:cNvPr id="4" name="Prostokąt 3"/>
          <p:cNvSpPr/>
          <p:nvPr/>
        </p:nvSpPr>
        <p:spPr>
          <a:xfrm>
            <a:off x="3774976" y="3298122"/>
            <a:ext cx="5131726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0" dirty="0"/>
              <a:t>YAML</a:t>
            </a:r>
            <a:r>
              <a:rPr lang="en-GB" sz="6000" dirty="0">
                <a:solidFill>
                  <a:schemeClr val="accent1"/>
                </a:solidFill>
              </a:rPr>
              <a:t>DOTNET</a:t>
            </a:r>
            <a:endParaRPr lang="pl-PL" sz="6000" dirty="0"/>
          </a:p>
        </p:txBody>
      </p:sp>
    </p:spTree>
    <p:extLst>
      <p:ext uri="{BB962C8B-B14F-4D97-AF65-F5344CB8AC3E}">
        <p14:creationId xmlns:p14="http://schemas.microsoft.com/office/powerpoint/2010/main" val="743401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900" dirty="0" smtClean="0"/>
              <a:t>Previous </a:t>
            </a:r>
            <a:r>
              <a:rPr lang="en-GB" sz="4900" dirty="0" err="1" smtClean="0"/>
              <a:t>yamldotnet</a:t>
            </a:r>
            <a:r>
              <a:rPr lang="en-GB" sz="4900" dirty="0" smtClean="0"/>
              <a:t> benchmarks</a:t>
            </a:r>
            <a:endParaRPr lang="pl-PL" sz="4900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251678" y="1421934"/>
            <a:ext cx="10178322" cy="492853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sz="1700" dirty="0" err="1">
                <a:solidFill>
                  <a:srgbClr val="0000FF"/>
                </a:solidFill>
                <a:latin typeface="Consolas" panose="020B0609020204030204" pitchFamily="49" charset="0"/>
              </a:rPr>
              <a:t>foreach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var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 test </a:t>
            </a:r>
            <a:r>
              <a:rPr lang="pl-PL" sz="1700" dirty="0">
                <a:solidFill>
                  <a:srgbClr val="0000FF"/>
                </a:solidFill>
                <a:latin typeface="Consolas" panose="020B0609020204030204" pitchFamily="49" charset="0"/>
              </a:rPr>
              <a:t>in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err="1">
                <a:solidFill>
                  <a:schemeClr val="tx1"/>
                </a:solidFill>
                <a:latin typeface="Consolas" panose="020B0609020204030204" pitchFamily="49" charset="0"/>
              </a:rPr>
              <a:t>tests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pl-PL" sz="17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pl-PL" sz="17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Console.Write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7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l-PL" sz="1700" dirty="0">
                <a:solidFill>
                  <a:srgbClr val="3CB371"/>
                </a:solidFill>
                <a:latin typeface="Consolas" panose="020B0609020204030204" pitchFamily="49" charset="0"/>
              </a:rPr>
              <a:t>{0}</a:t>
            </a:r>
            <a:r>
              <a:rPr lang="pl-PL" sz="1700" dirty="0">
                <a:solidFill>
                  <a:srgbClr val="FF007F"/>
                </a:solidFill>
                <a:latin typeface="Consolas" panose="020B0609020204030204" pitchFamily="49" charset="0"/>
              </a:rPr>
              <a:t>\t</a:t>
            </a:r>
            <a:r>
              <a:rPr lang="pl-PL" sz="1700" dirty="0">
                <a:solidFill>
                  <a:srgbClr val="3CB371"/>
                </a:solidFill>
                <a:latin typeface="Consolas" panose="020B0609020204030204" pitchFamily="49" charset="0"/>
              </a:rPr>
              <a:t>{1}</a:t>
            </a:r>
            <a:r>
              <a:rPr lang="pl-PL" sz="1700" dirty="0">
                <a:solidFill>
                  <a:srgbClr val="FF007F"/>
                </a:solidFill>
                <a:latin typeface="Consolas" panose="020B0609020204030204" pitchFamily="49" charset="0"/>
              </a:rPr>
              <a:t>\t</a:t>
            </a:r>
            <a:r>
              <a:rPr lang="pl-PL" sz="17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l-PL" sz="1700" dirty="0" err="1">
                <a:solidFill>
                  <a:schemeClr val="tx1"/>
                </a:solidFill>
                <a:latin typeface="Consolas" panose="020B0609020204030204" pitchFamily="49" charset="0"/>
              </a:rPr>
              <a:t>adapterName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test.GetType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().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Name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GB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pl-PL" sz="17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graph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test.Graph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GB" sz="17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   </a:t>
            </a:r>
            <a:r>
              <a:rPr lang="pl-PL" sz="1700" dirty="0" err="1" smtClean="0">
                <a:solidFill>
                  <a:schemeClr val="tx1"/>
                </a:solidFill>
                <a:latin typeface="Consolas" panose="020B0609020204030204" pitchFamily="49" charset="0"/>
              </a:rPr>
              <a:t>RunTest</a:t>
            </a:r>
            <a:r>
              <a:rPr lang="pl-PL" sz="17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pl-PL" sz="1700" dirty="0" err="1" smtClean="0">
                <a:solidFill>
                  <a:schemeClr val="tx1"/>
                </a:solidFill>
                <a:latin typeface="Consolas" panose="020B0609020204030204" pitchFamily="49" charset="0"/>
              </a:rPr>
              <a:t>serializer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l-PL" sz="17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graph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// warmup</a:t>
            </a:r>
            <a:endParaRPr lang="pl-PL" sz="17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7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</a:t>
            </a:r>
            <a:r>
              <a:rPr lang="pl-PL" sz="17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GB" sz="17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(!</a:t>
            </a:r>
            <a:r>
              <a:rPr lang="pl-PL" sz="1700" dirty="0" err="1" smtClean="0">
                <a:solidFill>
                  <a:schemeClr val="tx1"/>
                </a:solidFill>
                <a:latin typeface="Consolas" panose="020B0609020204030204" pitchFamily="49" charset="0"/>
              </a:rPr>
              <a:t>Stopwatch.IsHighResolution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sz="17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Console.Error.WriteLine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A31515"/>
                </a:solidFill>
                <a:latin typeface="Consolas" panose="020B0609020204030204" pitchFamily="49" charset="0"/>
              </a:rPr>
              <a:t>"Stopwatch is not high resolution!"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GB" sz="17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</a:t>
            </a:r>
            <a:r>
              <a:rPr lang="pl-PL" sz="17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timer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1700" dirty="0" err="1">
                <a:solidFill>
                  <a:schemeClr val="tx1"/>
                </a:solidFill>
                <a:latin typeface="Consolas" panose="020B0609020204030204" pitchFamily="49" charset="0"/>
              </a:rPr>
              <a:t>Stopwatch.StartNew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GB" sz="17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   </a:t>
            </a:r>
            <a:r>
              <a:rPr lang="pl-PL" sz="17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for </a:t>
            </a:r>
            <a:r>
              <a:rPr lang="pl-PL" sz="1700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pl-PL" sz="1700" dirty="0" err="1">
                <a:solidFill>
                  <a:schemeClr val="tx1"/>
                </a:solidFill>
                <a:latin typeface="Consolas" panose="020B0609020204030204" pitchFamily="49" charset="0"/>
              </a:rPr>
              <a:t>var</a:t>
            </a:r>
            <a:r>
              <a:rPr lang="pl-PL" sz="1700" dirty="0">
                <a:solidFill>
                  <a:schemeClr val="tx1"/>
                </a:solidFill>
                <a:latin typeface="Consolas" panose="020B0609020204030204" pitchFamily="49" charset="0"/>
              </a:rPr>
              <a:t> i = 0; i &lt; </a:t>
            </a:r>
            <a:r>
              <a:rPr lang="pl-PL" sz="1700" dirty="0" err="1">
                <a:solidFill>
                  <a:schemeClr val="tx1"/>
                </a:solidFill>
                <a:latin typeface="Consolas" panose="020B0609020204030204" pitchFamily="49" charset="0"/>
              </a:rPr>
              <a:t>iterations</a:t>
            </a:r>
            <a:r>
              <a:rPr lang="pl-PL" sz="1700" dirty="0">
                <a:solidFill>
                  <a:schemeClr val="tx1"/>
                </a:solidFill>
                <a:latin typeface="Consolas" panose="020B0609020204030204" pitchFamily="49" charset="0"/>
              </a:rPr>
              <a:t>; ++i)</a:t>
            </a:r>
          </a:p>
          <a:p>
            <a:pPr marL="0" indent="0">
              <a:buNone/>
            </a:pPr>
            <a:r>
              <a:rPr lang="en-GB" sz="17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   </a:t>
            </a:r>
            <a:r>
              <a:rPr lang="en-GB" sz="17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GB" sz="17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  </a:t>
            </a:r>
            <a:r>
              <a:rPr lang="pl-PL" sz="1700" dirty="0" err="1" smtClean="0">
                <a:solidFill>
                  <a:schemeClr val="tx1"/>
                </a:solidFill>
                <a:latin typeface="Consolas" panose="020B0609020204030204" pitchFamily="49" charset="0"/>
              </a:rPr>
              <a:t>RunTest</a:t>
            </a:r>
            <a:r>
              <a:rPr lang="pl-PL" sz="17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pl-PL" sz="1700" dirty="0" err="1" smtClean="0">
                <a:solidFill>
                  <a:schemeClr val="tx1"/>
                </a:solidFill>
                <a:latin typeface="Consolas" panose="020B0609020204030204" pitchFamily="49" charset="0"/>
              </a:rPr>
              <a:t>serializer</a:t>
            </a:r>
            <a:r>
              <a:rPr lang="pl-PL" sz="1700" dirty="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pl-PL" sz="1700" dirty="0" err="1">
                <a:solidFill>
                  <a:schemeClr val="tx1"/>
                </a:solidFill>
                <a:latin typeface="Consolas" panose="020B0609020204030204" pitchFamily="49" charset="0"/>
              </a:rPr>
              <a:t>graph</a:t>
            </a:r>
            <a:r>
              <a:rPr lang="pl-PL" sz="1700" dirty="0">
                <a:solidFill>
                  <a:schemeClr val="tx1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GB" sz="17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   </a:t>
            </a:r>
            <a:r>
              <a:rPr lang="pl-PL" sz="17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duration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timer.Elapsed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pl-PL" sz="17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7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l-PL" sz="1700" dirty="0">
                <a:solidFill>
                  <a:srgbClr val="3CB371"/>
                </a:solidFill>
                <a:latin typeface="Consolas" panose="020B0609020204030204" pitchFamily="49" charset="0"/>
              </a:rPr>
              <a:t>{0}</a:t>
            </a:r>
            <a:r>
              <a:rPr lang="pl-PL" sz="17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duration.TotalMilliseconds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 / </a:t>
            </a:r>
            <a:r>
              <a:rPr lang="pl-PL" sz="1700" dirty="0" err="1">
                <a:solidFill>
                  <a:schemeClr val="tx1"/>
                </a:solidFill>
                <a:latin typeface="Consolas" panose="020B0609020204030204" pitchFamily="49" charset="0"/>
              </a:rPr>
              <a:t>iterations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700" dirty="0"/>
          </a:p>
        </p:txBody>
      </p:sp>
    </p:spTree>
    <p:extLst>
      <p:ext uri="{BB962C8B-B14F-4D97-AF65-F5344CB8AC3E}">
        <p14:creationId xmlns:p14="http://schemas.microsoft.com/office/powerpoint/2010/main" val="3543255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900" dirty="0" err="1" smtClean="0"/>
              <a:t>Attemp</a:t>
            </a:r>
            <a:r>
              <a:rPr lang="en-GB" sz="4900" dirty="0" smtClean="0"/>
              <a:t> with </a:t>
            </a:r>
            <a:r>
              <a:rPr lang="en-GB" sz="4900" dirty="0" err="1" smtClean="0"/>
              <a:t>benchmarkdotnet</a:t>
            </a:r>
            <a:endParaRPr lang="pl-PL" sz="4900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251678" y="1421934"/>
            <a:ext cx="10178322" cy="492853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MemoryDiagnoser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  <a:p>
            <a:pPr marL="0" indent="0">
              <a:buNone/>
            </a:pPr>
            <a:r>
              <a:rPr lang="pl-PL" sz="17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err="1">
                <a:solidFill>
                  <a:srgbClr val="2B91AF"/>
                </a:solidFill>
                <a:latin typeface="Consolas" panose="020B0609020204030204" pitchFamily="49" charset="0"/>
              </a:rPr>
              <a:t>ReceiptTest</a:t>
            </a:r>
            <a:endParaRPr lang="pl-PL" sz="17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pl-PL" sz="17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7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private</a:t>
            </a:r>
            <a:r>
              <a:rPr lang="en-US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Consolas" panose="020B0609020204030204" pitchFamily="49" charset="0"/>
              </a:rPr>
              <a:t>readonly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dirty="0">
                <a:solidFill>
                  <a:schemeClr val="tx1"/>
                </a:solidFill>
                <a:latin typeface="Consolas" panose="020B0609020204030204" pitchFamily="49" charset="0"/>
              </a:rPr>
              <a:t>Receipt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_receipt = </a:t>
            </a:r>
            <a:r>
              <a:rPr lang="en-US" sz="17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dirty="0">
                <a:solidFill>
                  <a:schemeClr val="tx1"/>
                </a:solidFill>
                <a:latin typeface="Consolas" panose="020B0609020204030204" pitchFamily="49" charset="0"/>
              </a:rPr>
              <a:t>Receipt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7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private</a:t>
            </a:r>
            <a:r>
              <a:rPr lang="en-US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Consolas" panose="020B0609020204030204" pitchFamily="49" charset="0"/>
              </a:rPr>
              <a:t>readonly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dirty="0" err="1">
                <a:solidFill>
                  <a:schemeClr val="tx1"/>
                </a:solidFill>
                <a:latin typeface="Consolas" panose="020B0609020204030204" pitchFamily="49" charset="0"/>
              </a:rPr>
              <a:t>StringWriter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_buffer = </a:t>
            </a:r>
            <a:r>
              <a:rPr lang="en-US" sz="17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dirty="0" err="1">
                <a:solidFill>
                  <a:schemeClr val="tx1"/>
                </a:solidFill>
                <a:latin typeface="Consolas" panose="020B0609020204030204" pitchFamily="49" charset="0"/>
              </a:rPr>
              <a:t>StringWriter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7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private</a:t>
            </a:r>
            <a:r>
              <a:rPr lang="en-US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Consolas" panose="020B0609020204030204" pitchFamily="49" charset="0"/>
              </a:rPr>
              <a:t>readonly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dirty="0" err="1">
                <a:solidFill>
                  <a:schemeClr val="tx1"/>
                </a:solidFill>
                <a:latin typeface="Consolas" panose="020B0609020204030204" pitchFamily="49" charset="0"/>
              </a:rPr>
              <a:t>ISerializer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_</a:t>
            </a:r>
            <a:r>
              <a:rPr lang="en-US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serializer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7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dirty="0" err="1">
                <a:solidFill>
                  <a:schemeClr val="tx1"/>
                </a:solidFill>
                <a:latin typeface="Consolas" panose="020B0609020204030204" pitchFamily="49" charset="0"/>
              </a:rPr>
              <a:t>SerializerBuilder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WithNamingConvention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700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err="1">
                <a:solidFill>
                  <a:schemeClr val="tx1"/>
                </a:solidFill>
                <a:latin typeface="Consolas" panose="020B0609020204030204" pitchFamily="49" charset="0"/>
              </a:rPr>
              <a:t>CamelCaseNamingConvention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())</a:t>
            </a:r>
          </a:p>
          <a:p>
            <a:pPr marL="0" indent="0">
              <a:buNone/>
            </a:pP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Build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pl-PL" sz="17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Benchmark</a:t>
            </a:r>
            <a:r>
              <a:rPr lang="en-GB" sz="1700" dirty="0">
                <a:solidFill>
                  <a:schemeClr val="tx1"/>
                </a:solidFill>
                <a:latin typeface="Consolas" panose="020B0609020204030204" pitchFamily="49" charset="0"/>
              </a:rPr>
              <a:t>]</a:t>
            </a:r>
            <a:endParaRPr lang="pl-PL" sz="17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7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</a:t>
            </a:r>
            <a:r>
              <a:rPr lang="pl-PL" sz="17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Serialize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pl-PL" sz="17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_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serializer.Serialize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buffer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, _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receipt.Graph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7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700" dirty="0"/>
          </a:p>
        </p:txBody>
      </p:sp>
    </p:spTree>
    <p:extLst>
      <p:ext uri="{BB962C8B-B14F-4D97-AF65-F5344CB8AC3E}">
        <p14:creationId xmlns:p14="http://schemas.microsoft.com/office/powerpoint/2010/main" val="118651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zawartości 3"/>
          <p:cNvSpPr>
            <a:spLocks noGrp="1"/>
          </p:cNvSpPr>
          <p:nvPr>
            <p:ph idx="1"/>
          </p:nvPr>
        </p:nvSpPr>
        <p:spPr>
          <a:xfrm>
            <a:off x="1335568" y="717259"/>
            <a:ext cx="10178322" cy="359359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dirty="0" err="1" smtClean="0"/>
              <a:t>dotnet</a:t>
            </a:r>
            <a:r>
              <a:rPr lang="en-GB" dirty="0" smtClean="0"/>
              <a:t> run –c Release</a:t>
            </a:r>
          </a:p>
          <a:p>
            <a:pPr marL="0" indent="0">
              <a:buNone/>
            </a:pPr>
            <a:r>
              <a:rPr lang="en-GB" dirty="0" smtClean="0"/>
              <a:t/>
            </a:r>
            <a:br>
              <a:rPr lang="en-GB" dirty="0" smtClean="0"/>
            </a:br>
            <a:r>
              <a:rPr lang="pl-PL" dirty="0" smtClean="0">
                <a:solidFill>
                  <a:srgbClr val="008000"/>
                </a:solidFill>
                <a:latin typeface="Consolas" panose="020B0609020204030204" pitchFamily="49" charset="0"/>
              </a:rPr>
              <a:t>// </a:t>
            </a:r>
            <a:r>
              <a:rPr lang="pl-PL" dirty="0" err="1">
                <a:solidFill>
                  <a:srgbClr val="008000"/>
                </a:solidFill>
                <a:latin typeface="Consolas" panose="020B0609020204030204" pitchFamily="49" charset="0"/>
              </a:rPr>
              <a:t>Validating</a:t>
            </a:r>
            <a:r>
              <a:rPr lang="pl-PL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8000"/>
                </a:solidFill>
                <a:latin typeface="Consolas" panose="020B0609020204030204" pitchFamily="49" charset="0"/>
              </a:rPr>
              <a:t>benchmarks</a:t>
            </a:r>
            <a:r>
              <a:rPr lang="pl-PL" dirty="0">
                <a:solidFill>
                  <a:srgbClr val="008000"/>
                </a:solidFill>
                <a:latin typeface="Consolas" panose="020B0609020204030204" pitchFamily="49" charset="0"/>
              </a:rPr>
              <a:t>:</a:t>
            </a: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dirty="0" smtClean="0">
                <a:solidFill>
                  <a:schemeClr val="tx1"/>
                </a:solidFill>
                <a:latin typeface="Consolas" panose="020B0609020204030204" pitchFamily="49" charset="0"/>
              </a:rPr>
              <a:t>Assembly </a:t>
            </a:r>
            <a:r>
              <a:rPr lang="pl-PL" dirty="0" err="1">
                <a:solidFill>
                  <a:schemeClr val="tx1"/>
                </a:solidFill>
                <a:latin typeface="Consolas" panose="020B0609020204030204" pitchFamily="49" charset="0"/>
              </a:rPr>
              <a:t>YamlDotNet.PerformanceTests.vlatest</a:t>
            </a:r>
            <a:r>
              <a:rPr lang="pl-PL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chemeClr val="tx1"/>
                </a:solidFill>
                <a:latin typeface="Consolas" panose="020B0609020204030204" pitchFamily="49" charset="0"/>
              </a:rPr>
              <a:t>which</a:t>
            </a:r>
            <a:r>
              <a:rPr lang="pl-PL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chemeClr val="tx1"/>
                </a:solidFill>
                <a:latin typeface="Consolas" panose="020B0609020204030204" pitchFamily="49" charset="0"/>
              </a:rPr>
              <a:t>defines</a:t>
            </a:r>
            <a:r>
              <a:rPr lang="pl-PL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chemeClr val="tx1"/>
                </a:solidFill>
                <a:latin typeface="Consolas" panose="020B0609020204030204" pitchFamily="49" charset="0"/>
              </a:rPr>
              <a:t>benchmarks</a:t>
            </a:r>
            <a:r>
              <a:rPr lang="pl-PL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chemeClr val="tx1"/>
                </a:solidFill>
                <a:latin typeface="Consolas" panose="020B0609020204030204" pitchFamily="49" charset="0"/>
              </a:rPr>
              <a:t>references</a:t>
            </a:r>
            <a:r>
              <a:rPr lang="pl-PL" dirty="0">
                <a:solidFill>
                  <a:schemeClr val="tx1"/>
                </a:solidFill>
                <a:latin typeface="Consolas" panose="020B0609020204030204" pitchFamily="49" charset="0"/>
              </a:rPr>
              <a:t> non-</a:t>
            </a:r>
            <a:r>
              <a:rPr lang="pl-PL" dirty="0" err="1">
                <a:solidFill>
                  <a:schemeClr val="tx1"/>
                </a:solidFill>
                <a:latin typeface="Consolas" panose="020B0609020204030204" pitchFamily="49" charset="0"/>
              </a:rPr>
              <a:t>optimized</a:t>
            </a:r>
            <a:r>
              <a:rPr lang="pl-PL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chemeClr val="tx1"/>
                </a:solidFill>
                <a:latin typeface="Consolas" panose="020B0609020204030204" pitchFamily="49" charset="0"/>
              </a:rPr>
              <a:t>YamlDotNet</a:t>
            </a:r>
            <a:endParaRPr lang="pl-PL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</a:rPr>
              <a:t>- If 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you own this dependency, please, build it in RELEASE.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</a:rPr>
              <a:t>- If 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you don't, you can create custom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</a:rPr>
              <a:t>config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 with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</a:rPr>
              <a:t>DontFailOnError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 to disable our custom policy and allow this benchmark to run.</a:t>
            </a:r>
            <a:endParaRPr lang="pl-PL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116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problem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5731588" y="1778583"/>
            <a:ext cx="5786685" cy="3886972"/>
          </a:xfrm>
        </p:spPr>
        <p:txBody>
          <a:bodyPr/>
          <a:lstStyle/>
          <a:p>
            <a:pPr marL="0" indent="0">
              <a:buNone/>
            </a:pPr>
            <a:r>
              <a:rPr lang="en-GB" dirty="0" smtClean="0"/>
              <a:t>New </a:t>
            </a:r>
            <a:r>
              <a:rPr lang="en-GB" dirty="0" err="1" smtClean="0"/>
              <a:t>csproj</a:t>
            </a:r>
            <a:r>
              <a:rPr lang="en-GB" dirty="0" smtClean="0"/>
              <a:t> format doesn’t have the same behaviour as the old one. Configurations like </a:t>
            </a:r>
            <a:br>
              <a:rPr lang="en-GB" dirty="0" smtClean="0"/>
            </a:br>
            <a:r>
              <a:rPr lang="en-GB" b="1" dirty="0" smtClean="0"/>
              <a:t>Release-*</a:t>
            </a:r>
            <a:r>
              <a:rPr lang="en-GB" dirty="0" smtClean="0"/>
              <a:t> don’t inherit from </a:t>
            </a:r>
            <a:r>
              <a:rPr lang="en-GB" b="1" dirty="0" smtClean="0"/>
              <a:t>Release</a:t>
            </a:r>
            <a:r>
              <a:rPr lang="en-GB" dirty="0" smtClean="0"/>
              <a:t> configuration.</a:t>
            </a:r>
            <a:endParaRPr lang="pl-PL" dirty="0"/>
          </a:p>
        </p:txBody>
      </p:sp>
      <p:pic>
        <p:nvPicPr>
          <p:cNvPr id="4" name="Picture 4" descr="YamlDotNet configuration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1678" y="1778583"/>
            <a:ext cx="4215090" cy="3886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1652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900" dirty="0" smtClean="0"/>
              <a:t>fix</a:t>
            </a:r>
            <a:endParaRPr lang="pl-PL" sz="4900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251678" y="1421934"/>
            <a:ext cx="10178322" cy="492853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PropertyGroup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Condition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=" '$(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Configuration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)' == '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Release-Signed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' Or '$(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Configuration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)' == '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Release-Unsigned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' "&gt;</a:t>
            </a:r>
          </a:p>
          <a:p>
            <a:pPr marL="0" indent="0">
              <a:buNone/>
            </a:pP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    &lt;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DefineConstants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&gt;$(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DefineConstants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);RELEASE;TRACE&lt;/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DefineConstants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    &lt;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DebugSymbols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false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&lt;/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DebugSymbols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    &lt;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DebugType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portable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&lt;/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DebugType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    &lt;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Optimize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true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&lt;/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Optimize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&lt;/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PropertyGroup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pl-PL" sz="1700" dirty="0"/>
          </a:p>
        </p:txBody>
      </p:sp>
    </p:spTree>
    <p:extLst>
      <p:ext uri="{BB962C8B-B14F-4D97-AF65-F5344CB8AC3E}">
        <p14:creationId xmlns:p14="http://schemas.microsoft.com/office/powerpoint/2010/main" val="1163071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Agenda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251678" y="1641108"/>
            <a:ext cx="10178322" cy="4134050"/>
          </a:xfrm>
        </p:spPr>
        <p:txBody>
          <a:bodyPr>
            <a:normAutofit/>
          </a:bodyPr>
          <a:lstStyle/>
          <a:p>
            <a:r>
              <a:rPr lang="en-GB" dirty="0" smtClean="0"/>
              <a:t>Assuming performance improvement by looking at code which may look faster</a:t>
            </a:r>
            <a:endParaRPr lang="en-GB" dirty="0"/>
          </a:p>
          <a:p>
            <a:r>
              <a:rPr lang="en-GB" dirty="0" smtClean="0"/>
              <a:t>Decompiling our code with Sharplab.io to understand how optimizer can predict our ideas</a:t>
            </a:r>
          </a:p>
          <a:p>
            <a:r>
              <a:rPr lang="en-GB" dirty="0" smtClean="0"/>
              <a:t>Story of the </a:t>
            </a:r>
            <a:r>
              <a:rPr lang="en-GB" dirty="0" smtClean="0"/>
              <a:t>releasing </a:t>
            </a:r>
            <a:r>
              <a:rPr lang="en-GB" dirty="0" smtClean="0"/>
              <a:t>product in debug mode</a:t>
            </a:r>
          </a:p>
          <a:p>
            <a:r>
              <a:rPr lang="en-GB" dirty="0" smtClean="0"/>
              <a:t>Relying on the debug code behaviours and object state</a:t>
            </a:r>
            <a:endParaRPr lang="en-GB" dirty="0"/>
          </a:p>
          <a:p>
            <a:r>
              <a:rPr lang="en-GB" dirty="0" smtClean="0"/>
              <a:t>Surprising behaviours of tiered compilation</a:t>
            </a:r>
          </a:p>
          <a:p>
            <a:r>
              <a:rPr lang="en-GB" dirty="0" smtClean="0"/>
              <a:t>Optimizing code with </a:t>
            </a:r>
            <a:r>
              <a:rPr lang="en-GB" dirty="0" err="1" smtClean="0"/>
              <a:t>ArrayPool</a:t>
            </a:r>
            <a:r>
              <a:rPr lang="en-GB" dirty="0" smtClean="0"/>
              <a:t> and ETW events</a:t>
            </a:r>
          </a:p>
          <a:p>
            <a:r>
              <a:rPr lang="en-GB" dirty="0" smtClean="0"/>
              <a:t>Simple, </a:t>
            </a:r>
            <a:r>
              <a:rPr lang="en-GB" dirty="0"/>
              <a:t>but valuable </a:t>
            </a:r>
            <a:r>
              <a:rPr lang="en-GB" dirty="0" smtClean="0"/>
              <a:t>optimization of the </a:t>
            </a:r>
            <a:r>
              <a:rPr lang="en-GB" dirty="0" err="1" smtClean="0"/>
              <a:t>CosmosDB</a:t>
            </a:r>
            <a:r>
              <a:rPr lang="en-GB" dirty="0" smtClean="0"/>
              <a:t> which come from official documentations</a:t>
            </a:r>
          </a:p>
          <a:p>
            <a:r>
              <a:rPr lang="en-GB" dirty="0" smtClean="0"/>
              <a:t>Steaming network data with ASP.NET</a:t>
            </a:r>
          </a:p>
          <a:p>
            <a:r>
              <a:rPr lang="en-GB" dirty="0" smtClean="0"/>
              <a:t>Pitfalls of optimizing code without taking </a:t>
            </a:r>
            <a:r>
              <a:rPr lang="en-GB" dirty="0"/>
              <a:t>a wider perspective </a:t>
            </a:r>
            <a:r>
              <a:rPr lang="en-GB" dirty="0" smtClean="0"/>
              <a:t>on the problem</a:t>
            </a:r>
          </a:p>
        </p:txBody>
      </p:sp>
    </p:spTree>
    <p:extLst>
      <p:ext uri="{BB962C8B-B14F-4D97-AF65-F5344CB8AC3E}">
        <p14:creationId xmlns:p14="http://schemas.microsoft.com/office/powerpoint/2010/main" val="2796764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900" dirty="0" smtClean="0"/>
              <a:t>fix</a:t>
            </a:r>
            <a:endParaRPr lang="pl-PL" sz="4900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251678" y="1421934"/>
            <a:ext cx="10178322" cy="492853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sz="1700" dirty="0" smtClean="0">
                <a:latin typeface="Consolas" panose="020B0609020204030204" pitchFamily="49" charset="0"/>
              </a:rPr>
              <a:t>-----------------------------------------------------------------------------------</a:t>
            </a:r>
            <a:endParaRPr lang="pl-PL" sz="17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sz="1700" dirty="0">
                <a:latin typeface="Consolas" panose="020B0609020204030204" pitchFamily="49" charset="0"/>
              </a:rPr>
              <a:t>|         |      </a:t>
            </a:r>
            <a:r>
              <a:rPr lang="pl-PL" sz="1700" b="1" dirty="0" err="1">
                <a:latin typeface="Consolas" panose="020B0609020204030204" pitchFamily="49" charset="0"/>
              </a:rPr>
              <a:t>Mean</a:t>
            </a:r>
            <a:r>
              <a:rPr lang="pl-PL" sz="1700" dirty="0">
                <a:latin typeface="Consolas" panose="020B0609020204030204" pitchFamily="49" charset="0"/>
              </a:rPr>
              <a:t> |     Error |    </a:t>
            </a:r>
            <a:r>
              <a:rPr lang="pl-PL" sz="1700" dirty="0" err="1">
                <a:latin typeface="Consolas" panose="020B0609020204030204" pitchFamily="49" charset="0"/>
              </a:rPr>
              <a:t>StdDev</a:t>
            </a:r>
            <a:r>
              <a:rPr lang="pl-PL" sz="1700" dirty="0">
                <a:latin typeface="Consolas" panose="020B0609020204030204" pitchFamily="49" charset="0"/>
              </a:rPr>
              <a:t> |      Gen0 |      Gen1 | </a:t>
            </a:r>
            <a:r>
              <a:rPr lang="pl-PL" sz="1700" dirty="0" err="1">
                <a:latin typeface="Consolas" panose="020B0609020204030204" pitchFamily="49" charset="0"/>
              </a:rPr>
              <a:t>Allocated</a:t>
            </a:r>
            <a:r>
              <a:rPr lang="pl-PL" sz="1700" dirty="0">
                <a:latin typeface="Consolas" panose="020B0609020204030204" pitchFamily="49" charset="0"/>
              </a:rPr>
              <a:t> |</a:t>
            </a:r>
          </a:p>
          <a:p>
            <a:pPr marL="0" indent="0">
              <a:buNone/>
            </a:pPr>
            <a:r>
              <a:rPr lang="pl-PL" sz="1700" dirty="0">
                <a:latin typeface="Consolas" panose="020B0609020204030204" pitchFamily="49" charset="0"/>
              </a:rPr>
              <a:t>-----------------------------------------------------------------------------------</a:t>
            </a:r>
          </a:p>
          <a:p>
            <a:pPr marL="0" indent="0">
              <a:buNone/>
            </a:pPr>
            <a:r>
              <a:rPr lang="pl-PL" sz="1700" dirty="0">
                <a:latin typeface="Consolas" panose="020B0609020204030204" pitchFamily="49" charset="0"/>
              </a:rPr>
              <a:t>| v1.2.1  |  128.7 </a:t>
            </a:r>
            <a:r>
              <a:rPr lang="pl-PL" sz="1700" dirty="0" err="1">
                <a:latin typeface="Consolas" panose="020B0609020204030204" pitchFamily="49" charset="0"/>
              </a:rPr>
              <a:t>us</a:t>
            </a:r>
            <a:r>
              <a:rPr lang="pl-PL" sz="1700" dirty="0">
                <a:latin typeface="Consolas" panose="020B0609020204030204" pitchFamily="49" charset="0"/>
              </a:rPr>
              <a:t> |  1.285 </a:t>
            </a:r>
            <a:r>
              <a:rPr lang="pl-PL" sz="1700" dirty="0" err="1">
                <a:latin typeface="Consolas" panose="020B0609020204030204" pitchFamily="49" charset="0"/>
              </a:rPr>
              <a:t>us</a:t>
            </a:r>
            <a:r>
              <a:rPr lang="pl-PL" sz="1700" dirty="0">
                <a:latin typeface="Consolas" panose="020B0609020204030204" pitchFamily="49" charset="0"/>
              </a:rPr>
              <a:t> |  1.202 </a:t>
            </a:r>
            <a:r>
              <a:rPr lang="pl-PL" sz="1700" dirty="0" err="1">
                <a:latin typeface="Consolas" panose="020B0609020204030204" pitchFamily="49" charset="0"/>
              </a:rPr>
              <a:t>us</a:t>
            </a:r>
            <a:r>
              <a:rPr lang="pl-PL" sz="1700" dirty="0">
                <a:latin typeface="Consolas" panose="020B0609020204030204" pitchFamily="49" charset="0"/>
              </a:rPr>
              <a:t> |    5.8594 |    0.2441 |  23.66 KB |</a:t>
            </a:r>
          </a:p>
          <a:p>
            <a:pPr marL="0" indent="0">
              <a:buNone/>
            </a:pPr>
            <a:r>
              <a:rPr lang="pl-PL" sz="1700" dirty="0">
                <a:latin typeface="Consolas" panose="020B0609020204030204" pitchFamily="49" charset="0"/>
              </a:rPr>
              <a:t>| v2.2.0  |  240.6 </a:t>
            </a:r>
            <a:r>
              <a:rPr lang="pl-PL" sz="1700" dirty="0" err="1">
                <a:latin typeface="Consolas" panose="020B0609020204030204" pitchFamily="49" charset="0"/>
              </a:rPr>
              <a:t>us</a:t>
            </a:r>
            <a:r>
              <a:rPr lang="pl-PL" sz="1700" dirty="0">
                <a:latin typeface="Consolas" panose="020B0609020204030204" pitchFamily="49" charset="0"/>
              </a:rPr>
              <a:t> |  3.467 </a:t>
            </a:r>
            <a:r>
              <a:rPr lang="pl-PL" sz="1700" dirty="0" err="1">
                <a:latin typeface="Consolas" panose="020B0609020204030204" pitchFamily="49" charset="0"/>
              </a:rPr>
              <a:t>us</a:t>
            </a:r>
            <a:r>
              <a:rPr lang="pl-PL" sz="1700" dirty="0">
                <a:latin typeface="Consolas" panose="020B0609020204030204" pitchFamily="49" charset="0"/>
              </a:rPr>
              <a:t> |  3.243 </a:t>
            </a:r>
            <a:r>
              <a:rPr lang="pl-PL" sz="1700" dirty="0" err="1">
                <a:latin typeface="Consolas" panose="020B0609020204030204" pitchFamily="49" charset="0"/>
              </a:rPr>
              <a:t>us</a:t>
            </a:r>
            <a:r>
              <a:rPr lang="pl-PL" sz="1700" dirty="0">
                <a:latin typeface="Consolas" panose="020B0609020204030204" pitchFamily="49" charset="0"/>
              </a:rPr>
              <a:t> |   18.0664 |    0.4883 |  60.03 KB |</a:t>
            </a:r>
          </a:p>
          <a:p>
            <a:pPr marL="0" indent="0">
              <a:buNone/>
            </a:pPr>
            <a:r>
              <a:rPr lang="pl-PL" sz="1700" dirty="0">
                <a:latin typeface="Consolas" panose="020B0609020204030204" pitchFamily="49" charset="0"/>
              </a:rPr>
              <a:t>| v2.3.0  |  307.9 </a:t>
            </a:r>
            <a:r>
              <a:rPr lang="pl-PL" sz="1700" dirty="0" err="1">
                <a:latin typeface="Consolas" panose="020B0609020204030204" pitchFamily="49" charset="0"/>
              </a:rPr>
              <a:t>us</a:t>
            </a:r>
            <a:r>
              <a:rPr lang="pl-PL" sz="1700" dirty="0">
                <a:latin typeface="Consolas" panose="020B0609020204030204" pitchFamily="49" charset="0"/>
              </a:rPr>
              <a:t> |  6.112 </a:t>
            </a:r>
            <a:r>
              <a:rPr lang="pl-PL" sz="1700" dirty="0" err="1">
                <a:latin typeface="Consolas" panose="020B0609020204030204" pitchFamily="49" charset="0"/>
              </a:rPr>
              <a:t>us</a:t>
            </a:r>
            <a:r>
              <a:rPr lang="pl-PL" sz="1700" dirty="0">
                <a:latin typeface="Consolas" panose="020B0609020204030204" pitchFamily="49" charset="0"/>
              </a:rPr>
              <a:t> |  10.21 </a:t>
            </a:r>
            <a:r>
              <a:rPr lang="pl-PL" sz="1700" dirty="0" err="1">
                <a:latin typeface="Consolas" panose="020B0609020204030204" pitchFamily="49" charset="0"/>
              </a:rPr>
              <a:t>us</a:t>
            </a:r>
            <a:r>
              <a:rPr lang="pl-PL" sz="1700" dirty="0">
                <a:latin typeface="Consolas" panose="020B0609020204030204" pitchFamily="49" charset="0"/>
              </a:rPr>
              <a:t> |   20.0195 |    0.4883 |  67.32 KB |</a:t>
            </a:r>
          </a:p>
          <a:p>
            <a:pPr marL="0" indent="0">
              <a:buNone/>
            </a:pPr>
            <a:r>
              <a:rPr lang="pl-PL" sz="1700" dirty="0">
                <a:latin typeface="Consolas" panose="020B0609020204030204" pitchFamily="49" charset="0"/>
              </a:rPr>
              <a:t>| v3.8.0  |  292.2 </a:t>
            </a:r>
            <a:r>
              <a:rPr lang="pl-PL" sz="1700" dirty="0" err="1">
                <a:latin typeface="Consolas" panose="020B0609020204030204" pitchFamily="49" charset="0"/>
              </a:rPr>
              <a:t>us</a:t>
            </a:r>
            <a:r>
              <a:rPr lang="pl-PL" sz="1700" dirty="0">
                <a:latin typeface="Consolas" panose="020B0609020204030204" pitchFamily="49" charset="0"/>
              </a:rPr>
              <a:t> |  4.225 </a:t>
            </a:r>
            <a:r>
              <a:rPr lang="pl-PL" sz="1700" dirty="0" err="1">
                <a:latin typeface="Consolas" panose="020B0609020204030204" pitchFamily="49" charset="0"/>
              </a:rPr>
              <a:t>us</a:t>
            </a:r>
            <a:r>
              <a:rPr lang="pl-PL" sz="1700" dirty="0">
                <a:latin typeface="Consolas" panose="020B0609020204030204" pitchFamily="49" charset="0"/>
              </a:rPr>
              <a:t> |  3.952 </a:t>
            </a:r>
            <a:r>
              <a:rPr lang="pl-PL" sz="1700" dirty="0" err="1">
                <a:latin typeface="Consolas" panose="020B0609020204030204" pitchFamily="49" charset="0"/>
              </a:rPr>
              <a:t>us</a:t>
            </a:r>
            <a:r>
              <a:rPr lang="pl-PL" sz="1700" dirty="0">
                <a:latin typeface="Consolas" panose="020B0609020204030204" pitchFamily="49" charset="0"/>
              </a:rPr>
              <a:t> |   21.4844 |    0.4883 |  70.82 KB |</a:t>
            </a:r>
          </a:p>
          <a:p>
            <a:pPr marL="0" indent="0">
              <a:buNone/>
            </a:pPr>
            <a:r>
              <a:rPr lang="pl-PL" sz="1700" dirty="0">
                <a:latin typeface="Consolas" panose="020B0609020204030204" pitchFamily="49" charset="0"/>
              </a:rPr>
              <a:t>| v4.0.0  |  283.2 </a:t>
            </a:r>
            <a:r>
              <a:rPr lang="pl-PL" sz="1700" dirty="0" err="1">
                <a:latin typeface="Consolas" panose="020B0609020204030204" pitchFamily="49" charset="0"/>
              </a:rPr>
              <a:t>us</a:t>
            </a:r>
            <a:r>
              <a:rPr lang="pl-PL" sz="1700" dirty="0">
                <a:latin typeface="Consolas" panose="020B0609020204030204" pitchFamily="49" charset="0"/>
              </a:rPr>
              <a:t> |  3.075 </a:t>
            </a:r>
            <a:r>
              <a:rPr lang="pl-PL" sz="1700" dirty="0" err="1">
                <a:latin typeface="Consolas" panose="020B0609020204030204" pitchFamily="49" charset="0"/>
              </a:rPr>
              <a:t>us</a:t>
            </a:r>
            <a:r>
              <a:rPr lang="pl-PL" sz="1700" dirty="0">
                <a:latin typeface="Consolas" panose="020B0609020204030204" pitchFamily="49" charset="0"/>
              </a:rPr>
              <a:t> |  2.876 </a:t>
            </a:r>
            <a:r>
              <a:rPr lang="pl-PL" sz="1700" dirty="0" err="1">
                <a:latin typeface="Consolas" panose="020B0609020204030204" pitchFamily="49" charset="0"/>
              </a:rPr>
              <a:t>us</a:t>
            </a:r>
            <a:r>
              <a:rPr lang="pl-PL" sz="1700" dirty="0">
                <a:latin typeface="Consolas" panose="020B0609020204030204" pitchFamily="49" charset="0"/>
              </a:rPr>
              <a:t> |   22.9492 |    0.4883 |  74.26 KB |</a:t>
            </a:r>
          </a:p>
          <a:p>
            <a:pPr marL="0" indent="0">
              <a:buNone/>
            </a:pPr>
            <a:r>
              <a:rPr lang="pl-PL" sz="1700" dirty="0">
                <a:latin typeface="Consolas" panose="020B0609020204030204" pitchFamily="49" charset="0"/>
              </a:rPr>
              <a:t>| v5.2.1  |  </a:t>
            </a:r>
            <a:r>
              <a:rPr lang="pl-PL" sz="1700" b="1" dirty="0">
                <a:latin typeface="Consolas" panose="020B0609020204030204" pitchFamily="49" charset="0"/>
              </a:rPr>
              <a:t>539.5 </a:t>
            </a:r>
            <a:r>
              <a:rPr lang="pl-PL" sz="1700" b="1" dirty="0" err="1">
                <a:latin typeface="Consolas" panose="020B0609020204030204" pitchFamily="49" charset="0"/>
              </a:rPr>
              <a:t>us</a:t>
            </a:r>
            <a:r>
              <a:rPr lang="pl-PL" sz="1700" b="1" dirty="0">
                <a:latin typeface="Consolas" panose="020B0609020204030204" pitchFamily="49" charset="0"/>
              </a:rPr>
              <a:t> </a:t>
            </a:r>
            <a:r>
              <a:rPr lang="pl-PL" sz="1700" dirty="0">
                <a:latin typeface="Consolas" panose="020B0609020204030204" pitchFamily="49" charset="0"/>
              </a:rPr>
              <a:t>|  5.710 </a:t>
            </a:r>
            <a:r>
              <a:rPr lang="pl-PL" sz="1700" dirty="0" err="1">
                <a:latin typeface="Consolas" panose="020B0609020204030204" pitchFamily="49" charset="0"/>
              </a:rPr>
              <a:t>us</a:t>
            </a:r>
            <a:r>
              <a:rPr lang="pl-PL" sz="1700" dirty="0">
                <a:latin typeface="Consolas" panose="020B0609020204030204" pitchFamily="49" charset="0"/>
              </a:rPr>
              <a:t> |  5.062 </a:t>
            </a:r>
            <a:r>
              <a:rPr lang="pl-PL" sz="1700" dirty="0" err="1">
                <a:latin typeface="Consolas" panose="020B0609020204030204" pitchFamily="49" charset="0"/>
              </a:rPr>
              <a:t>us</a:t>
            </a:r>
            <a:r>
              <a:rPr lang="pl-PL" sz="1700" dirty="0">
                <a:latin typeface="Consolas" panose="020B0609020204030204" pitchFamily="49" charset="0"/>
              </a:rPr>
              <a:t> |    8.7891 |    0.9766 |  30.82 KB |</a:t>
            </a:r>
          </a:p>
          <a:p>
            <a:pPr marL="0" indent="0">
              <a:buNone/>
            </a:pPr>
            <a:r>
              <a:rPr lang="pl-PL" sz="1700" dirty="0">
                <a:latin typeface="Consolas" panose="020B0609020204030204" pitchFamily="49" charset="0"/>
              </a:rPr>
              <a:t>| </a:t>
            </a:r>
            <a:r>
              <a:rPr lang="pl-PL" sz="1700" dirty="0" err="1">
                <a:latin typeface="Consolas" panose="020B0609020204030204" pitchFamily="49" charset="0"/>
              </a:rPr>
              <a:t>vlatest</a:t>
            </a:r>
            <a:r>
              <a:rPr lang="pl-PL" sz="1700" dirty="0">
                <a:latin typeface="Consolas" panose="020B0609020204030204" pitchFamily="49" charset="0"/>
              </a:rPr>
              <a:t> |  </a:t>
            </a:r>
            <a:r>
              <a:rPr lang="pl-PL" sz="1700" b="1" dirty="0">
                <a:latin typeface="Consolas" panose="020B0609020204030204" pitchFamily="49" charset="0"/>
              </a:rPr>
              <a:t>145.8 </a:t>
            </a:r>
            <a:r>
              <a:rPr lang="pl-PL" sz="1700" b="1" dirty="0" err="1">
                <a:latin typeface="Consolas" panose="020B0609020204030204" pitchFamily="49" charset="0"/>
              </a:rPr>
              <a:t>us</a:t>
            </a:r>
            <a:r>
              <a:rPr lang="pl-PL" sz="1700" b="1" dirty="0">
                <a:latin typeface="Consolas" panose="020B0609020204030204" pitchFamily="49" charset="0"/>
              </a:rPr>
              <a:t> </a:t>
            </a:r>
            <a:r>
              <a:rPr lang="pl-PL" sz="1700" dirty="0">
                <a:latin typeface="Consolas" panose="020B0609020204030204" pitchFamily="49" charset="0"/>
              </a:rPr>
              <a:t>|  1.671 </a:t>
            </a:r>
            <a:r>
              <a:rPr lang="pl-PL" sz="1700" dirty="0" err="1">
                <a:latin typeface="Consolas" panose="020B0609020204030204" pitchFamily="49" charset="0"/>
              </a:rPr>
              <a:t>us</a:t>
            </a:r>
            <a:r>
              <a:rPr lang="pl-PL" sz="1700" dirty="0">
                <a:latin typeface="Consolas" panose="020B0609020204030204" pitchFamily="49" charset="0"/>
              </a:rPr>
              <a:t> |  1.563 </a:t>
            </a:r>
            <a:r>
              <a:rPr lang="pl-PL" sz="1700" dirty="0" err="1">
                <a:latin typeface="Consolas" panose="020B0609020204030204" pitchFamily="49" charset="0"/>
              </a:rPr>
              <a:t>us</a:t>
            </a:r>
            <a:r>
              <a:rPr lang="pl-PL" sz="1700" dirty="0">
                <a:latin typeface="Consolas" panose="020B0609020204030204" pitchFamily="49" charset="0"/>
              </a:rPr>
              <a:t> |    8.3008 |    0.4883 |   30.7 KB |</a:t>
            </a:r>
          </a:p>
          <a:p>
            <a:pPr marL="0" indent="0">
              <a:buNone/>
            </a:pPr>
            <a:r>
              <a:rPr lang="pl-PL" sz="1700" dirty="0">
                <a:latin typeface="Consolas" panose="020B0609020204030204" pitchFamily="49" charset="0"/>
              </a:rPr>
              <a:t>----------------------------------------------------------------------------------</a:t>
            </a:r>
          </a:p>
        </p:txBody>
      </p:sp>
    </p:spTree>
    <p:extLst>
      <p:ext uri="{BB962C8B-B14F-4D97-AF65-F5344CB8AC3E}">
        <p14:creationId xmlns:p14="http://schemas.microsoft.com/office/powerpoint/2010/main" val="1349164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pic>
        <p:nvPicPr>
          <p:cNvPr id="2" name="Obraz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7798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926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251678" y="382384"/>
            <a:ext cx="10178322" cy="6147811"/>
          </a:xfrm>
        </p:spPr>
        <p:txBody>
          <a:bodyPr/>
          <a:lstStyle/>
          <a:p>
            <a:pPr algn="ctr"/>
            <a:r>
              <a:rPr lang="en-GB" dirty="0" smtClean="0"/>
              <a:t>issue #3</a:t>
            </a:r>
            <a:r>
              <a:rPr lang="en-GB" dirty="0"/>
              <a:t/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r>
              <a:rPr lang="en-GB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Buffering</a:t>
            </a:r>
            <a:r>
              <a:rPr lang="en-GB" dirty="0" smtClean="0">
                <a:solidFill>
                  <a:schemeClr val="tx1"/>
                </a:solidFill>
              </a:rPr>
              <a:t> </a:t>
            </a:r>
            <a:br>
              <a:rPr lang="en-GB" dirty="0" smtClean="0">
                <a:solidFill>
                  <a:schemeClr val="tx1"/>
                </a:solidFill>
              </a:rPr>
            </a:br>
            <a:r>
              <a:rPr lang="en-GB" dirty="0" smtClean="0">
                <a:solidFill>
                  <a:schemeClr val="tx1"/>
                </a:solidFill>
              </a:rPr>
              <a:t>responses</a:t>
            </a:r>
            <a:endParaRPr lang="pl-PL" dirty="0"/>
          </a:p>
        </p:txBody>
      </p:sp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124979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sp>
        <p:nvSpPr>
          <p:cNvPr id="4" name="Tytuł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Buffering a file</a:t>
            </a:r>
            <a:endParaRPr lang="pl-PL" dirty="0"/>
          </a:p>
        </p:txBody>
      </p:sp>
      <p:graphicFrame>
        <p:nvGraphicFramePr>
          <p:cNvPr id="6" name="Symbol zastępczy zawartości 5"/>
          <p:cNvGraphicFramePr>
            <a:graphicFrameLocks noGrp="1"/>
          </p:cNvGraphicFramePr>
          <p:nvPr>
            <p:ph idx="1"/>
            <p:extLst/>
          </p:nvPr>
        </p:nvGraphicFramePr>
        <p:xfrm>
          <a:off x="1251678" y="2286001"/>
          <a:ext cx="10178322" cy="35935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Prostokąt 8"/>
          <p:cNvSpPr/>
          <p:nvPr/>
        </p:nvSpPr>
        <p:spPr>
          <a:xfrm>
            <a:off x="1366368" y="4739501"/>
            <a:ext cx="1015053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sz="3200" dirty="0"/>
              <a:t>https://github.com/</a:t>
            </a:r>
            <a:r>
              <a:rPr lang="pl-PL" sz="3200" dirty="0" smtClean="0"/>
              <a:t>dotnet/corefx/archive/v2.2.0-preview3.zip</a:t>
            </a:r>
            <a:endParaRPr lang="pl-PL" sz="3200" dirty="0"/>
          </a:p>
        </p:txBody>
      </p:sp>
    </p:spTree>
    <p:extLst>
      <p:ext uri="{BB962C8B-B14F-4D97-AF65-F5344CB8AC3E}">
        <p14:creationId xmlns:p14="http://schemas.microsoft.com/office/powerpoint/2010/main" val="198247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sp>
        <p:nvSpPr>
          <p:cNvPr id="4" name="Tytuł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Buffering a file</a:t>
            </a:r>
            <a:endParaRPr lang="pl-PL" dirty="0"/>
          </a:p>
        </p:txBody>
      </p:sp>
      <p:graphicFrame>
        <p:nvGraphicFramePr>
          <p:cNvPr id="6" name="Symbol zastępczy zawartości 5"/>
          <p:cNvGraphicFramePr>
            <a:graphicFrameLocks noGrp="1"/>
          </p:cNvGraphicFramePr>
          <p:nvPr>
            <p:ph idx="1"/>
            <p:extLst/>
          </p:nvPr>
        </p:nvGraphicFramePr>
        <p:xfrm>
          <a:off x="1251678" y="1874517"/>
          <a:ext cx="10178322" cy="35935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Prostokąt 6"/>
          <p:cNvSpPr/>
          <p:nvPr/>
        </p:nvSpPr>
        <p:spPr>
          <a:xfrm>
            <a:off x="3015954" y="4617396"/>
            <a:ext cx="664976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sz="3200" dirty="0"/>
              <a:t>http</a:t>
            </a:r>
            <a:r>
              <a:rPr lang="pl-PL" sz="3200" dirty="0" smtClean="0"/>
              <a:t>://</a:t>
            </a:r>
            <a:r>
              <a:rPr lang="en-GB" sz="3200" dirty="0" smtClean="0"/>
              <a:t>dotnet.microsoft.com</a:t>
            </a:r>
            <a:r>
              <a:rPr lang="pl-PL" sz="3200" dirty="0" smtClean="0"/>
              <a:t>/</a:t>
            </a:r>
            <a:r>
              <a:rPr lang="pl-PL" sz="3200" dirty="0" err="1" smtClean="0"/>
              <a:t>download</a:t>
            </a:r>
            <a:r>
              <a:rPr lang="pl-PL" sz="3200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630274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sp>
        <p:nvSpPr>
          <p:cNvPr id="4" name="Tytuł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Buffering a file</a:t>
            </a:r>
            <a:endParaRPr lang="pl-PL" dirty="0"/>
          </a:p>
        </p:txBody>
      </p:sp>
      <p:sp>
        <p:nvSpPr>
          <p:cNvPr id="8" name="Prostokąt 7"/>
          <p:cNvSpPr/>
          <p:nvPr/>
        </p:nvSpPr>
        <p:spPr>
          <a:xfrm>
            <a:off x="1251677" y="1965600"/>
            <a:ext cx="9832333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2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async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Task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IActionResult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WithBuffering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pl-PL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20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request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HttpRequestMessage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HttpMethod.Get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l-PL" sz="20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l-PL" sz="2000" dirty="0" err="1">
                <a:solidFill>
                  <a:srgbClr val="A31515"/>
                </a:solidFill>
                <a:latin typeface="Consolas" panose="020B0609020204030204" pitchFamily="49" charset="0"/>
              </a:rPr>
              <a:t>dotnet</a:t>
            </a:r>
            <a:r>
              <a:rPr lang="pl-PL" sz="2000" dirty="0">
                <a:solidFill>
                  <a:srgbClr val="A31515"/>
                </a:solidFill>
                <a:latin typeface="Consolas" panose="020B0609020204030204" pitchFamily="49" charset="0"/>
              </a:rPr>
              <a:t>/</a:t>
            </a:r>
            <a:r>
              <a:rPr lang="pl-PL" sz="2000" dirty="0" err="1">
                <a:solidFill>
                  <a:srgbClr val="A31515"/>
                </a:solidFill>
                <a:latin typeface="Consolas" panose="020B0609020204030204" pitchFamily="49" charset="0"/>
              </a:rPr>
              <a:t>corefx</a:t>
            </a:r>
            <a:r>
              <a:rPr lang="pl-PL" sz="2000" dirty="0">
                <a:solidFill>
                  <a:srgbClr val="A31515"/>
                </a:solidFill>
                <a:latin typeface="Consolas" panose="020B0609020204030204" pitchFamily="49" charset="0"/>
              </a:rPr>
              <a:t>/</a:t>
            </a:r>
            <a:r>
              <a:rPr lang="pl-PL" sz="2000" dirty="0" err="1">
                <a:solidFill>
                  <a:srgbClr val="A31515"/>
                </a:solidFill>
                <a:latin typeface="Consolas" panose="020B0609020204030204" pitchFamily="49" charset="0"/>
              </a:rPr>
              <a:t>archive</a:t>
            </a:r>
            <a:r>
              <a:rPr lang="pl-PL" sz="2000" dirty="0">
                <a:solidFill>
                  <a:srgbClr val="A31515"/>
                </a:solidFill>
                <a:latin typeface="Consolas" panose="020B0609020204030204" pitchFamily="49" charset="0"/>
              </a:rPr>
              <a:t>/v2.2.0-preview3.zip"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pl-PL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20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response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_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client.Client.SendAsync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request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GB" sz="2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20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stream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response.Content.ReadAsStreamAsync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GB" sz="2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20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contentType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20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response.Content.Headers.ContentType.MediaType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2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2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FileStreamResult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stream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contentType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17202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pic>
        <p:nvPicPr>
          <p:cNvPr id="2" name="Obraz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9254" y="73262"/>
            <a:ext cx="6058929" cy="6784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005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sp>
        <p:nvSpPr>
          <p:cNvPr id="4" name="Tytuł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Buffering a file</a:t>
            </a:r>
            <a:endParaRPr lang="pl-PL" dirty="0"/>
          </a:p>
        </p:txBody>
      </p:sp>
      <p:sp>
        <p:nvSpPr>
          <p:cNvPr id="8" name="Prostokąt 7"/>
          <p:cNvSpPr/>
          <p:nvPr/>
        </p:nvSpPr>
        <p:spPr>
          <a:xfrm>
            <a:off x="1251677" y="1965600"/>
            <a:ext cx="9832333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2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async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Task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IActionResult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WithoutBuffering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pl-PL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20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request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HttpRequestMessage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HttpMethod.Get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l-PL" sz="20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l-PL" sz="2000" dirty="0" err="1">
                <a:solidFill>
                  <a:srgbClr val="A31515"/>
                </a:solidFill>
                <a:latin typeface="Consolas" panose="020B0609020204030204" pitchFamily="49" charset="0"/>
              </a:rPr>
              <a:t>dotnet</a:t>
            </a:r>
            <a:r>
              <a:rPr lang="pl-PL" sz="2000" dirty="0">
                <a:solidFill>
                  <a:srgbClr val="A31515"/>
                </a:solidFill>
                <a:latin typeface="Consolas" panose="020B0609020204030204" pitchFamily="49" charset="0"/>
              </a:rPr>
              <a:t>/</a:t>
            </a:r>
            <a:r>
              <a:rPr lang="pl-PL" sz="2000" dirty="0" err="1">
                <a:solidFill>
                  <a:srgbClr val="A31515"/>
                </a:solidFill>
                <a:latin typeface="Consolas" panose="020B0609020204030204" pitchFamily="49" charset="0"/>
              </a:rPr>
              <a:t>corefx</a:t>
            </a:r>
            <a:r>
              <a:rPr lang="pl-PL" sz="2000" dirty="0">
                <a:solidFill>
                  <a:srgbClr val="A31515"/>
                </a:solidFill>
                <a:latin typeface="Consolas" panose="020B0609020204030204" pitchFamily="49" charset="0"/>
              </a:rPr>
              <a:t>/</a:t>
            </a:r>
            <a:r>
              <a:rPr lang="pl-PL" sz="2000" dirty="0" err="1">
                <a:solidFill>
                  <a:srgbClr val="A31515"/>
                </a:solidFill>
                <a:latin typeface="Consolas" panose="020B0609020204030204" pitchFamily="49" charset="0"/>
              </a:rPr>
              <a:t>archive</a:t>
            </a:r>
            <a:r>
              <a:rPr lang="pl-PL" sz="2000" dirty="0">
                <a:solidFill>
                  <a:srgbClr val="A31515"/>
                </a:solidFill>
                <a:latin typeface="Consolas" panose="020B0609020204030204" pitchFamily="49" charset="0"/>
              </a:rPr>
              <a:t>/v2.2.0-preview3.zip</a:t>
            </a:r>
            <a:r>
              <a:rPr lang="pl-PL" sz="2000" dirty="0" smtClean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GB" sz="20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pl-PL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20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response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_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client.Client.SendAsync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request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l-PL" sz="2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HttpCompletionOption.ResponseHeadersRead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GB" sz="2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20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stream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response.Content.ReadAsStreamAsync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GB" sz="2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20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contentType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response.Content.Headers.ContentType.MediaType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2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2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FileStreamResult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stream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contentType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484673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pic>
        <p:nvPicPr>
          <p:cNvPr id="4" name="Obraz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8572" y="0"/>
            <a:ext cx="58856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274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sp>
        <p:nvSpPr>
          <p:cNvPr id="4" name="Tytuł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Buffering a file</a:t>
            </a:r>
            <a:endParaRPr lang="pl-PL" dirty="0"/>
          </a:p>
        </p:txBody>
      </p:sp>
      <p:sp>
        <p:nvSpPr>
          <p:cNvPr id="8" name="Prostokąt 7"/>
          <p:cNvSpPr/>
          <p:nvPr/>
        </p:nvSpPr>
        <p:spPr>
          <a:xfrm>
            <a:off x="1251677" y="1965600"/>
            <a:ext cx="9832333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2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async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Task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Stream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Stream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pl-PL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20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request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HttpRequestMessage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HttpMethod.Get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l-PL" sz="20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l-PL" sz="2000" dirty="0" err="1">
                <a:solidFill>
                  <a:srgbClr val="A31515"/>
                </a:solidFill>
                <a:latin typeface="Consolas" panose="020B0609020204030204" pitchFamily="49" charset="0"/>
              </a:rPr>
              <a:t>dotnet</a:t>
            </a:r>
            <a:r>
              <a:rPr lang="pl-PL" sz="2000" dirty="0">
                <a:solidFill>
                  <a:srgbClr val="A31515"/>
                </a:solidFill>
                <a:latin typeface="Consolas" panose="020B0609020204030204" pitchFamily="49" charset="0"/>
              </a:rPr>
              <a:t>/</a:t>
            </a:r>
            <a:r>
              <a:rPr lang="pl-PL" sz="2000" dirty="0" err="1">
                <a:solidFill>
                  <a:srgbClr val="A31515"/>
                </a:solidFill>
                <a:latin typeface="Consolas" panose="020B0609020204030204" pitchFamily="49" charset="0"/>
              </a:rPr>
              <a:t>corefx</a:t>
            </a:r>
            <a:r>
              <a:rPr lang="pl-PL" sz="2000" dirty="0">
                <a:solidFill>
                  <a:srgbClr val="A31515"/>
                </a:solidFill>
                <a:latin typeface="Consolas" panose="020B0609020204030204" pitchFamily="49" charset="0"/>
              </a:rPr>
              <a:t>/</a:t>
            </a:r>
            <a:r>
              <a:rPr lang="pl-PL" sz="2000" dirty="0" err="1">
                <a:solidFill>
                  <a:srgbClr val="A31515"/>
                </a:solidFill>
                <a:latin typeface="Consolas" panose="020B0609020204030204" pitchFamily="49" charset="0"/>
              </a:rPr>
              <a:t>archive</a:t>
            </a:r>
            <a:r>
              <a:rPr lang="pl-PL" sz="2000" dirty="0">
                <a:solidFill>
                  <a:srgbClr val="A31515"/>
                </a:solidFill>
                <a:latin typeface="Consolas" panose="020B0609020204030204" pitchFamily="49" charset="0"/>
              </a:rPr>
              <a:t>/v2.2.0-preview3.zip"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pl-PL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20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response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_</a:t>
            </a:r>
            <a:r>
              <a:rPr lang="pl-PL" sz="20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client.Client.</a:t>
            </a:r>
            <a:r>
              <a:rPr lang="pl-PL" sz="2000" b="1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GetStreamAsync</a:t>
            </a:r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20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request.RequestUri</a:t>
            </a:r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pl-PL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2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response</a:t>
            </a:r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pl-PL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214589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251678" y="382384"/>
            <a:ext cx="10178322" cy="6147811"/>
          </a:xfrm>
        </p:spPr>
        <p:txBody>
          <a:bodyPr/>
          <a:lstStyle/>
          <a:p>
            <a:pPr algn="ctr"/>
            <a:r>
              <a:rPr lang="en-GB" dirty="0" smtClean="0"/>
              <a:t>issue </a:t>
            </a:r>
            <a:r>
              <a:rPr lang="en-GB" dirty="0"/>
              <a:t>#1</a:t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r>
              <a:rPr lang="en-GB" dirty="0">
                <a:solidFill>
                  <a:schemeClr val="tx2">
                    <a:lumMod val="50000"/>
                    <a:lumOff val="50000"/>
                  </a:schemeClr>
                </a:solidFill>
              </a:rPr>
              <a:t>Assuming</a:t>
            </a:r>
            <a:r>
              <a:rPr lang="en-GB" dirty="0"/>
              <a:t> performance improvement</a:t>
            </a:r>
            <a:endParaRPr lang="pl-PL" dirty="0"/>
          </a:p>
        </p:txBody>
      </p:sp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224625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GB" dirty="0" smtClean="0"/>
              <a:t>Issue #4</a:t>
            </a:r>
            <a:br>
              <a:rPr lang="en-GB" dirty="0" smtClean="0"/>
            </a:b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Relying on the </a:t>
            </a:r>
            <a:r>
              <a:rPr lang="en-GB" dirty="0" smtClean="0">
                <a:solidFill>
                  <a:schemeClr val="accent1"/>
                </a:solidFill>
              </a:rPr>
              <a:t>object state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/>
            </a:r>
            <a:br>
              <a:rPr lang="en-GB" dirty="0" smtClean="0"/>
            </a:b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622475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890629" y="1849775"/>
            <a:ext cx="11031523" cy="28732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19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pl-PL" sz="19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9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pl-PL" sz="1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900" dirty="0" err="1">
                <a:solidFill>
                  <a:srgbClr val="000000"/>
                </a:solidFill>
                <a:latin typeface="Consolas" panose="020B0609020204030204" pitchFamily="49" charset="0"/>
              </a:rPr>
              <a:t>Main</a:t>
            </a:r>
            <a:r>
              <a:rPr lang="pl-PL" sz="19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9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pl-PL" sz="1900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pl-PL" sz="1900" dirty="0" err="1">
                <a:solidFill>
                  <a:srgbClr val="000000"/>
                </a:solidFill>
                <a:latin typeface="Consolas" panose="020B0609020204030204" pitchFamily="49" charset="0"/>
              </a:rPr>
              <a:t>args</a:t>
            </a:r>
            <a:r>
              <a:rPr lang="pl-PL" sz="19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pl-PL" sz="19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en-GB" sz="19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9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da-DK" sz="19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da-DK" sz="19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900" dirty="0">
                <a:solidFill>
                  <a:srgbClr val="000000"/>
                </a:solidFill>
                <a:latin typeface="Consolas" panose="020B0609020204030204" pitchFamily="49" charset="0"/>
              </a:rPr>
              <a:t>timer = </a:t>
            </a:r>
            <a:r>
              <a:rPr lang="da-DK" sz="19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da-DK" sz="1900" dirty="0">
                <a:solidFill>
                  <a:srgbClr val="000000"/>
                </a:solidFill>
                <a:latin typeface="Consolas" panose="020B0609020204030204" pitchFamily="49" charset="0"/>
              </a:rPr>
              <a:t> Timer(x =&gt; Console.WriteLine(DateTime.UtcNow), </a:t>
            </a:r>
            <a:r>
              <a:rPr lang="da-DK" sz="1900" dirty="0">
                <a:solidFill>
                  <a:srgbClr val="0000FF"/>
                </a:solidFill>
                <a:latin typeface="Consolas" panose="020B0609020204030204" pitchFamily="49" charset="0"/>
              </a:rPr>
              <a:t>null</a:t>
            </a:r>
            <a:r>
              <a:rPr lang="da-DK" sz="1900" dirty="0">
                <a:solidFill>
                  <a:srgbClr val="000000"/>
                </a:solidFill>
                <a:latin typeface="Consolas" panose="020B0609020204030204" pitchFamily="49" charset="0"/>
              </a:rPr>
              <a:t>, 0, 100</a:t>
            </a:r>
            <a:r>
              <a:rPr lang="da-DK" sz="19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GB" sz="19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pl-PL" sz="19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pl-PL" sz="19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9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l-PL" sz="1900" dirty="0" err="1">
                <a:solidFill>
                  <a:srgbClr val="A31515"/>
                </a:solidFill>
                <a:latin typeface="Consolas" panose="020B0609020204030204" pitchFamily="49" charset="0"/>
              </a:rPr>
              <a:t>Timer</a:t>
            </a:r>
            <a:r>
              <a:rPr lang="pl-PL" sz="1900" dirty="0">
                <a:solidFill>
                  <a:srgbClr val="A31515"/>
                </a:solidFill>
                <a:latin typeface="Consolas" panose="020B0609020204030204" pitchFamily="49" charset="0"/>
              </a:rPr>
              <a:t> </a:t>
            </a:r>
            <a:r>
              <a:rPr lang="pl-PL" sz="1900" dirty="0" err="1">
                <a:solidFill>
                  <a:srgbClr val="A31515"/>
                </a:solidFill>
                <a:latin typeface="Consolas" panose="020B0609020204030204" pitchFamily="49" charset="0"/>
              </a:rPr>
              <a:t>started</a:t>
            </a:r>
            <a:r>
              <a:rPr lang="pl-PL" sz="1900" dirty="0">
                <a:solidFill>
                  <a:srgbClr val="A31515"/>
                </a:solidFill>
                <a:latin typeface="Consolas" panose="020B0609020204030204" pitchFamily="49" charset="0"/>
              </a:rPr>
              <a:t>?"</a:t>
            </a:r>
            <a:r>
              <a:rPr lang="pl-PL" sz="19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GB" sz="19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pl-PL" sz="19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GC.Collect</a:t>
            </a:r>
            <a:r>
              <a:rPr lang="pl-PL" sz="19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GB" sz="19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pl-PL" sz="19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Console.Read</a:t>
            </a:r>
            <a:r>
              <a:rPr lang="pl-PL" sz="19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GB" sz="19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9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ytuł 1"/>
          <p:cNvSpPr txBox="1">
            <a:spLocks/>
          </p:cNvSpPr>
          <p:nvPr/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/>
              <a:t>Code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788034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zawartości 2"/>
          <p:cNvSpPr txBox="1">
            <a:spLocks/>
          </p:cNvSpPr>
          <p:nvPr/>
        </p:nvSpPr>
        <p:spPr>
          <a:xfrm>
            <a:off x="940963" y="1350628"/>
            <a:ext cx="11031523" cy="39596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400" b="1" dirty="0" err="1" smtClean="0">
                <a:solidFill>
                  <a:schemeClr val="tx1"/>
                </a:solidFill>
                <a:latin typeface="Consolas" panose="020B0609020204030204" pitchFamily="49" charset="0"/>
              </a:rPr>
              <a:t>dotnet</a:t>
            </a:r>
            <a:r>
              <a:rPr lang="en-GB" sz="2400" b="1" dirty="0" smtClean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pl-PL" sz="2400" b="1" dirty="0" smtClean="0">
                <a:solidFill>
                  <a:schemeClr val="tx1"/>
                </a:solidFill>
                <a:latin typeface="Consolas" panose="020B0609020204030204" pitchFamily="49" charset="0"/>
              </a:rPr>
              <a:t>run </a:t>
            </a:r>
            <a:r>
              <a:rPr lang="pl-PL" sz="2400" b="1" dirty="0">
                <a:solidFill>
                  <a:schemeClr val="tx1"/>
                </a:solidFill>
                <a:latin typeface="Consolas" panose="020B0609020204030204" pitchFamily="49" charset="0"/>
              </a:rPr>
              <a:t>-c </a:t>
            </a:r>
            <a:r>
              <a:rPr lang="pl-PL" sz="2400" b="1" dirty="0" err="1">
                <a:solidFill>
                  <a:schemeClr val="tx1"/>
                </a:solidFill>
                <a:latin typeface="Consolas" panose="020B0609020204030204" pitchFamily="49" charset="0"/>
              </a:rPr>
              <a:t>Debug</a:t>
            </a:r>
            <a:endParaRPr lang="pl-PL" sz="2400" b="1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sz="2400" dirty="0">
                <a:solidFill>
                  <a:schemeClr val="tx1"/>
                </a:solidFill>
                <a:latin typeface="Consolas" panose="020B0609020204030204" pitchFamily="49" charset="0"/>
              </a:rPr>
              <a:t>14/10/2019 18:43:22</a:t>
            </a:r>
          </a:p>
          <a:p>
            <a:pPr marL="0" indent="0">
              <a:buNone/>
            </a:pPr>
            <a:r>
              <a:rPr lang="pl-PL" sz="2400" dirty="0" err="1">
                <a:solidFill>
                  <a:schemeClr val="tx1"/>
                </a:solidFill>
                <a:latin typeface="Consolas" panose="020B0609020204030204" pitchFamily="49" charset="0"/>
              </a:rPr>
              <a:t>Timer</a:t>
            </a:r>
            <a:r>
              <a:rPr lang="pl-PL" sz="24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pl-PL" sz="2400" dirty="0" err="1">
                <a:solidFill>
                  <a:schemeClr val="tx1"/>
                </a:solidFill>
                <a:latin typeface="Consolas" panose="020B0609020204030204" pitchFamily="49" charset="0"/>
              </a:rPr>
              <a:t>started</a:t>
            </a:r>
            <a:r>
              <a:rPr lang="pl-PL" sz="2400" dirty="0">
                <a:solidFill>
                  <a:schemeClr val="tx1"/>
                </a:solidFill>
                <a:latin typeface="Consolas" panose="020B0609020204030204" pitchFamily="49" charset="0"/>
              </a:rPr>
              <a:t>?</a:t>
            </a:r>
          </a:p>
          <a:p>
            <a:pPr marL="0" indent="0">
              <a:buNone/>
            </a:pPr>
            <a:r>
              <a:rPr lang="pl-PL" sz="2400" dirty="0">
                <a:solidFill>
                  <a:schemeClr val="tx1"/>
                </a:solidFill>
                <a:latin typeface="Consolas" panose="020B0609020204030204" pitchFamily="49" charset="0"/>
              </a:rPr>
              <a:t>14/10/2019 18:43:22</a:t>
            </a:r>
          </a:p>
          <a:p>
            <a:pPr marL="0" indent="0">
              <a:buNone/>
            </a:pPr>
            <a:r>
              <a:rPr lang="pl-PL" sz="2400" dirty="0">
                <a:solidFill>
                  <a:schemeClr val="tx1"/>
                </a:solidFill>
                <a:latin typeface="Consolas" panose="020B0609020204030204" pitchFamily="49" charset="0"/>
              </a:rPr>
              <a:t>14/10/2019 18:43:22</a:t>
            </a:r>
          </a:p>
          <a:p>
            <a:pPr marL="0" indent="0">
              <a:buNone/>
            </a:pPr>
            <a:r>
              <a:rPr lang="pl-PL" sz="2400" dirty="0">
                <a:solidFill>
                  <a:schemeClr val="tx1"/>
                </a:solidFill>
                <a:latin typeface="Consolas" panose="020B0609020204030204" pitchFamily="49" charset="0"/>
              </a:rPr>
              <a:t>14/10/2019 18:43:22</a:t>
            </a:r>
          </a:p>
          <a:p>
            <a:pPr marL="0" indent="0">
              <a:buNone/>
            </a:pPr>
            <a:r>
              <a:rPr lang="en-GB" sz="24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[…]</a:t>
            </a:r>
            <a:endParaRPr lang="pl-PL" sz="24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ytuł 1"/>
          <p:cNvSpPr txBox="1">
            <a:spLocks/>
          </p:cNvSpPr>
          <p:nvPr/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/>
              <a:t>debug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618002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zawartości 2"/>
          <p:cNvSpPr txBox="1">
            <a:spLocks/>
          </p:cNvSpPr>
          <p:nvPr/>
        </p:nvSpPr>
        <p:spPr>
          <a:xfrm>
            <a:off x="924186" y="1342239"/>
            <a:ext cx="11031523" cy="12919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l-PL" sz="2400" b="1" dirty="0" err="1" smtClean="0">
                <a:solidFill>
                  <a:schemeClr val="tx1"/>
                </a:solidFill>
                <a:latin typeface="Consolas" panose="020B0609020204030204" pitchFamily="49" charset="0"/>
              </a:rPr>
              <a:t>dotnet</a:t>
            </a:r>
            <a:r>
              <a:rPr lang="pl-PL" sz="2400" b="1" dirty="0" smtClean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pl-PL" sz="2400" b="1" dirty="0">
                <a:solidFill>
                  <a:schemeClr val="tx1"/>
                </a:solidFill>
                <a:latin typeface="Consolas" panose="020B0609020204030204" pitchFamily="49" charset="0"/>
              </a:rPr>
              <a:t>run -c </a:t>
            </a:r>
            <a:r>
              <a:rPr lang="pl-PL" sz="2400" b="1" dirty="0" err="1">
                <a:solidFill>
                  <a:schemeClr val="tx1"/>
                </a:solidFill>
                <a:latin typeface="Consolas" panose="020B0609020204030204" pitchFamily="49" charset="0"/>
              </a:rPr>
              <a:t>Release</a:t>
            </a:r>
            <a:endParaRPr lang="pl-PL" sz="2400" b="1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sz="2400" dirty="0" err="1">
                <a:solidFill>
                  <a:schemeClr val="tx1"/>
                </a:solidFill>
                <a:latin typeface="Consolas" panose="020B0609020204030204" pitchFamily="49" charset="0"/>
              </a:rPr>
              <a:t>Timer</a:t>
            </a:r>
            <a:r>
              <a:rPr lang="pl-PL" sz="24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pl-PL" sz="2400" dirty="0" err="1">
                <a:solidFill>
                  <a:schemeClr val="tx1"/>
                </a:solidFill>
                <a:latin typeface="Consolas" panose="020B0609020204030204" pitchFamily="49" charset="0"/>
              </a:rPr>
              <a:t>started</a:t>
            </a:r>
            <a:r>
              <a:rPr lang="pl-PL" sz="2400" dirty="0">
                <a:solidFill>
                  <a:schemeClr val="tx1"/>
                </a:solidFill>
                <a:latin typeface="Consolas" panose="020B0609020204030204" pitchFamily="49" charset="0"/>
              </a:rPr>
              <a:t>?</a:t>
            </a:r>
          </a:p>
          <a:p>
            <a:pPr marL="0" indent="0">
              <a:buNone/>
            </a:pPr>
            <a:r>
              <a:rPr lang="pl-PL" sz="2400" dirty="0">
                <a:solidFill>
                  <a:schemeClr val="tx1"/>
                </a:solidFill>
                <a:latin typeface="Consolas" panose="020B0609020204030204" pitchFamily="49" charset="0"/>
              </a:rPr>
              <a:t>14/10/2019 18:48:56</a:t>
            </a:r>
          </a:p>
        </p:txBody>
      </p:sp>
      <p:sp>
        <p:nvSpPr>
          <p:cNvPr id="5" name="Tytuł 1"/>
          <p:cNvSpPr txBox="1">
            <a:spLocks/>
          </p:cNvSpPr>
          <p:nvPr/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/>
              <a:t>release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7592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5347296"/>
          </a:xfrm>
        </p:spPr>
        <p:txBody>
          <a:bodyPr>
            <a:normAutofit fontScale="90000"/>
          </a:bodyPr>
          <a:lstStyle/>
          <a:p>
            <a:pPr algn="ctr"/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Eager root collection</a:t>
            </a:r>
            <a:br>
              <a:rPr lang="en-GB" dirty="0" smtClean="0"/>
            </a:b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it is a </a:t>
            </a:r>
            <a:r>
              <a:rPr lang="en-GB" dirty="0" smtClean="0">
                <a:solidFill>
                  <a:schemeClr val="accent1"/>
                </a:solidFill>
              </a:rPr>
              <a:t>Just-in-time compiler optimization</a:t>
            </a:r>
            <a:r>
              <a:rPr lang="en-GB" dirty="0" smtClean="0"/>
              <a:t> which makes local references irrelevant after their last usage</a:t>
            </a:r>
            <a:br>
              <a:rPr lang="en-GB" dirty="0" smtClean="0"/>
            </a:br>
            <a:r>
              <a:rPr lang="en-GB" dirty="0" smtClean="0"/>
              <a:t/>
            </a:r>
            <a:br>
              <a:rPr lang="en-GB" dirty="0" smtClean="0"/>
            </a:b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282889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keep alive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956345" y="1396767"/>
            <a:ext cx="10888910" cy="35935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17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Main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7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args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pl-PL" sz="17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da-DK" sz="17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var</a:t>
            </a:r>
            <a:r>
              <a:rPr lang="da-DK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700" dirty="0">
                <a:solidFill>
                  <a:srgbClr val="000000"/>
                </a:solidFill>
                <a:latin typeface="Consolas" panose="020B0609020204030204" pitchFamily="49" charset="0"/>
              </a:rPr>
              <a:t>timer = </a:t>
            </a:r>
            <a:r>
              <a:rPr lang="da-DK" sz="17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da-DK" sz="1700" dirty="0">
                <a:solidFill>
                  <a:srgbClr val="000000"/>
                </a:solidFill>
                <a:latin typeface="Consolas" panose="020B0609020204030204" pitchFamily="49" charset="0"/>
              </a:rPr>
              <a:t> Timer(x =&gt; Console.WriteLine(DateTime.UtcNow), </a:t>
            </a:r>
            <a:r>
              <a:rPr lang="da-DK" sz="1700" dirty="0">
                <a:solidFill>
                  <a:srgbClr val="0000FF"/>
                </a:solidFill>
                <a:latin typeface="Consolas" panose="020B0609020204030204" pitchFamily="49" charset="0"/>
              </a:rPr>
              <a:t>null</a:t>
            </a:r>
            <a:r>
              <a:rPr lang="da-DK" sz="1700" dirty="0">
                <a:solidFill>
                  <a:srgbClr val="000000"/>
                </a:solidFill>
                <a:latin typeface="Consolas" panose="020B0609020204030204" pitchFamily="49" charset="0"/>
              </a:rPr>
              <a:t>, 0, 100);</a:t>
            </a:r>
          </a:p>
          <a:p>
            <a:pPr marL="0" indent="0">
              <a:buNone/>
            </a:pP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pl-PL" sz="17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7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l-PL" sz="1700" dirty="0" err="1">
                <a:solidFill>
                  <a:srgbClr val="A31515"/>
                </a:solidFill>
                <a:latin typeface="Consolas" panose="020B0609020204030204" pitchFamily="49" charset="0"/>
              </a:rPr>
              <a:t>Timer</a:t>
            </a:r>
            <a:r>
              <a:rPr lang="pl-PL" sz="1700" dirty="0">
                <a:solidFill>
                  <a:srgbClr val="A31515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err="1">
                <a:solidFill>
                  <a:srgbClr val="A31515"/>
                </a:solidFill>
                <a:latin typeface="Consolas" panose="020B0609020204030204" pitchFamily="49" charset="0"/>
              </a:rPr>
              <a:t>started</a:t>
            </a:r>
            <a:r>
              <a:rPr lang="pl-PL" sz="1700" dirty="0">
                <a:solidFill>
                  <a:srgbClr val="A31515"/>
                </a:solidFill>
                <a:latin typeface="Consolas" panose="020B0609020204030204" pitchFamily="49" charset="0"/>
              </a:rPr>
              <a:t>?"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pl-PL" sz="17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GC.Collect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  <a:endParaRPr lang="en-GB" sz="17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pl-PL" sz="17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Console.Read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  <a:endParaRPr lang="en-GB" sz="17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pl-PL" sz="1700" b="1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GC.KeepAlive</a:t>
            </a:r>
            <a:r>
              <a:rPr lang="pl-PL" sz="1700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700" b="1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timer</a:t>
            </a:r>
            <a:r>
              <a:rPr lang="pl-PL" sz="17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700" dirty="0"/>
          </a:p>
        </p:txBody>
      </p:sp>
    </p:spTree>
    <p:extLst>
      <p:ext uri="{BB962C8B-B14F-4D97-AF65-F5344CB8AC3E}">
        <p14:creationId xmlns:p14="http://schemas.microsoft.com/office/powerpoint/2010/main" val="864231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Calling dispose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956345" y="1396767"/>
            <a:ext cx="10956022" cy="35935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17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Main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7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args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pl-PL" sz="17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da-DK" sz="17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var</a:t>
            </a:r>
            <a:r>
              <a:rPr lang="da-DK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700" dirty="0">
                <a:solidFill>
                  <a:srgbClr val="000000"/>
                </a:solidFill>
                <a:latin typeface="Consolas" panose="020B0609020204030204" pitchFamily="49" charset="0"/>
              </a:rPr>
              <a:t>timer = </a:t>
            </a:r>
            <a:r>
              <a:rPr lang="da-DK" sz="17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da-DK" sz="1700" dirty="0">
                <a:solidFill>
                  <a:srgbClr val="000000"/>
                </a:solidFill>
                <a:latin typeface="Consolas" panose="020B0609020204030204" pitchFamily="49" charset="0"/>
              </a:rPr>
              <a:t> Timer(x =&gt; Console.WriteLine(DateTime.UtcNow), </a:t>
            </a:r>
            <a:r>
              <a:rPr lang="da-DK" sz="1700" dirty="0">
                <a:solidFill>
                  <a:srgbClr val="0000FF"/>
                </a:solidFill>
                <a:latin typeface="Consolas" panose="020B0609020204030204" pitchFamily="49" charset="0"/>
              </a:rPr>
              <a:t>null</a:t>
            </a:r>
            <a:r>
              <a:rPr lang="da-DK" sz="17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a-DK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0, 100</a:t>
            </a:r>
            <a:r>
              <a:rPr lang="da-DK" sz="17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pl-PL" sz="17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7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l-PL" sz="1700" dirty="0" err="1">
                <a:solidFill>
                  <a:srgbClr val="A31515"/>
                </a:solidFill>
                <a:latin typeface="Consolas" panose="020B0609020204030204" pitchFamily="49" charset="0"/>
              </a:rPr>
              <a:t>Timer</a:t>
            </a:r>
            <a:r>
              <a:rPr lang="pl-PL" sz="1700" dirty="0">
                <a:solidFill>
                  <a:srgbClr val="A31515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err="1">
                <a:solidFill>
                  <a:srgbClr val="A31515"/>
                </a:solidFill>
                <a:latin typeface="Consolas" panose="020B0609020204030204" pitchFamily="49" charset="0"/>
              </a:rPr>
              <a:t>started</a:t>
            </a:r>
            <a:r>
              <a:rPr lang="pl-PL" sz="1700" dirty="0">
                <a:solidFill>
                  <a:srgbClr val="A31515"/>
                </a:solidFill>
                <a:latin typeface="Consolas" panose="020B0609020204030204" pitchFamily="49" charset="0"/>
              </a:rPr>
              <a:t>?"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pl-PL" sz="17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GC.Collect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pl-PL" sz="17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Console.Read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pl-PL" sz="1700" b="1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timer.Dispose</a:t>
            </a:r>
            <a:r>
              <a:rPr lang="pl-PL" sz="1700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700" dirty="0"/>
          </a:p>
        </p:txBody>
      </p:sp>
    </p:spTree>
    <p:extLst>
      <p:ext uri="{BB962C8B-B14F-4D97-AF65-F5344CB8AC3E}">
        <p14:creationId xmlns:p14="http://schemas.microsoft.com/office/powerpoint/2010/main" val="2546736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Calling dispose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956345" y="1396767"/>
            <a:ext cx="10956022" cy="35935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17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Main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7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args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en-GB" sz="17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pl-PL" sz="1700" b="1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using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7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timer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1700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Timer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(x =&gt; 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DateTime.UtcNow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), </a:t>
            </a:r>
            <a:r>
              <a:rPr lang="pl-PL" sz="1700" dirty="0" err="1">
                <a:solidFill>
                  <a:srgbClr val="0000FF"/>
                </a:solidFill>
                <a:latin typeface="Consolas" panose="020B0609020204030204" pitchFamily="49" charset="0"/>
              </a:rPr>
              <a:t>null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, 0, 100))</a:t>
            </a:r>
          </a:p>
          <a:p>
            <a:pPr marL="0" indent="0">
              <a:buNone/>
            </a:pPr>
            <a:r>
              <a:rPr lang="en-GB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en-GB" sz="17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pl-PL" sz="17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7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l-PL" sz="1700" dirty="0" err="1">
                <a:solidFill>
                  <a:srgbClr val="A31515"/>
                </a:solidFill>
                <a:latin typeface="Consolas" panose="020B0609020204030204" pitchFamily="49" charset="0"/>
              </a:rPr>
              <a:t>Timer</a:t>
            </a:r>
            <a:r>
              <a:rPr lang="pl-PL" sz="1700" dirty="0">
                <a:solidFill>
                  <a:srgbClr val="A31515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err="1">
                <a:solidFill>
                  <a:srgbClr val="A31515"/>
                </a:solidFill>
                <a:latin typeface="Consolas" panose="020B0609020204030204" pitchFamily="49" charset="0"/>
              </a:rPr>
              <a:t>started</a:t>
            </a:r>
            <a:r>
              <a:rPr lang="pl-PL" sz="1700" dirty="0">
                <a:solidFill>
                  <a:srgbClr val="A31515"/>
                </a:solidFill>
                <a:latin typeface="Consolas" panose="020B0609020204030204" pitchFamily="49" charset="0"/>
              </a:rPr>
              <a:t>?"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GB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pl-PL" sz="17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GC.Collect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pl-PL" sz="17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Console.Read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GB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7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700" dirty="0"/>
          </a:p>
        </p:txBody>
      </p:sp>
    </p:spTree>
    <p:extLst>
      <p:ext uri="{BB962C8B-B14F-4D97-AF65-F5344CB8AC3E}">
        <p14:creationId xmlns:p14="http://schemas.microsoft.com/office/powerpoint/2010/main" val="2648079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Calling dispose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956345" y="1396767"/>
            <a:ext cx="10956022" cy="359359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sz="13800" dirty="0" smtClean="0">
                <a:solidFill>
                  <a:schemeClr val="accent1"/>
                </a:solidFill>
                <a:latin typeface="Consolas" panose="020B0609020204030204" pitchFamily="49" charset="0"/>
              </a:rPr>
              <a:t>C# 8.0</a:t>
            </a:r>
            <a:endParaRPr lang="pl-PL" sz="13800" dirty="0">
              <a:solidFill>
                <a:schemeClr val="accent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203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Calling dispose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956345" y="1396767"/>
            <a:ext cx="10956022" cy="35935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17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Main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7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args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en-GB" sz="17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pl-PL" sz="1800" b="1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using</a:t>
            </a:r>
            <a:r>
              <a:rPr lang="pl-PL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timer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Timer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(x =&gt;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DateTime.UtcNow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),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null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, 0, 100);</a:t>
            </a:r>
          </a:p>
          <a:p>
            <a:pPr marL="0" indent="0">
              <a:buNone/>
            </a:pPr>
            <a:r>
              <a:rPr lang="en-GB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pl-PL" sz="18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8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l-PL" sz="1800" dirty="0" err="1">
                <a:solidFill>
                  <a:srgbClr val="A31515"/>
                </a:solidFill>
                <a:latin typeface="Consolas" panose="020B0609020204030204" pitchFamily="49" charset="0"/>
              </a:rPr>
              <a:t>Timer</a:t>
            </a:r>
            <a:r>
              <a:rPr lang="pl-PL" sz="1800" dirty="0">
                <a:solidFill>
                  <a:srgbClr val="A31515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A31515"/>
                </a:solidFill>
                <a:latin typeface="Consolas" panose="020B0609020204030204" pitchFamily="49" charset="0"/>
              </a:rPr>
              <a:t>started</a:t>
            </a:r>
            <a:r>
              <a:rPr lang="pl-PL" sz="1800" dirty="0">
                <a:solidFill>
                  <a:srgbClr val="A31515"/>
                </a:solidFill>
                <a:latin typeface="Consolas" panose="020B0609020204030204" pitchFamily="49" charset="0"/>
              </a:rPr>
              <a:t>?"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GB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pl-PL" sz="18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GC.Collect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GB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pl-PL" sz="18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Console.Read</a:t>
            </a:r>
            <a:r>
              <a:rPr lang="pl-PL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  <a:endParaRPr lang="en-GB" sz="18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700" dirty="0"/>
          </a:p>
        </p:txBody>
      </p:sp>
    </p:spTree>
    <p:extLst>
      <p:ext uri="{BB962C8B-B14F-4D97-AF65-F5344CB8AC3E}">
        <p14:creationId xmlns:p14="http://schemas.microsoft.com/office/powerpoint/2010/main" val="2195026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ymbol zastępczy zawartości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6" name="Obraz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47713" y="-157163"/>
            <a:ext cx="13687425" cy="7172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296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Calling dispose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956345" y="1396767"/>
            <a:ext cx="10956022" cy="35935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NullableContext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(1</a:t>
            </a:r>
            <a:r>
              <a:rPr lang="pl-PL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)]</a:t>
            </a:r>
            <a:endParaRPr lang="en-GB" sz="18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Nullable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(0)]</a:t>
            </a:r>
          </a:p>
          <a:p>
            <a:pPr marL="0" indent="0">
              <a:buNone/>
            </a:pPr>
            <a:r>
              <a:rPr lang="en-US" sz="18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sealed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latin typeface="Consolas" panose="020B0609020204030204" pitchFamily="49" charset="0"/>
              </a:rPr>
              <a:t>Timer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MarshalByRefObject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IAsyncDisposable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8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Idisposable</a:t>
            </a:r>
            <a:r>
              <a:rPr lang="en-US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en-US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en-US" sz="18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/>
            </a:r>
            <a:br>
              <a:rPr lang="en-US" sz="1800" dirty="0" smtClean="0">
                <a:solidFill>
                  <a:srgbClr val="808080"/>
                </a:solidFill>
                <a:latin typeface="Consolas" panose="020B0609020204030204" pitchFamily="49" charset="0"/>
              </a:rPr>
            </a:br>
            <a:r>
              <a:rPr lang="en-US" sz="18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   ///</a:t>
            </a:r>
            <a:r>
              <a:rPr lang="en-US" sz="1800" dirty="0" smtClean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&lt;summary&gt;</a:t>
            </a:r>
            <a:r>
              <a:rPr lang="en-US" sz="1800" dirty="0" smtClean="0">
                <a:solidFill>
                  <a:srgbClr val="008000"/>
                </a:solidFill>
                <a:latin typeface="Consolas" panose="020B0609020204030204" pitchFamily="49" charset="0"/>
              </a:rPr>
              <a:t>Releases all resources used by the current instance of </a:t>
            </a:r>
            <a:r>
              <a:rPr lang="en-US" sz="18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&lt;see </a:t>
            </a:r>
            <a:r>
              <a:rPr lang="en-US" sz="1800" dirty="0" err="1" smtClean="0">
                <a:solidFill>
                  <a:srgbClr val="808080"/>
                </a:solidFill>
                <a:latin typeface="Consolas" panose="020B0609020204030204" pitchFamily="49" charset="0"/>
              </a:rPr>
              <a:t>cref</a:t>
            </a:r>
            <a:r>
              <a:rPr lang="en-US" sz="18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="T:System.Threading.Timer" /&gt;</a:t>
            </a:r>
            <a:r>
              <a:rPr lang="en-US" sz="1800" dirty="0" smtClean="0">
                <a:solidFill>
                  <a:srgbClr val="00800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&lt;/summary&gt;</a:t>
            </a:r>
            <a:endParaRPr lang="en-US" sz="18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   ///</a:t>
            </a:r>
            <a:r>
              <a:rPr lang="en-US" sz="1800" dirty="0" smtClean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&lt;returns&gt;</a:t>
            </a:r>
            <a:r>
              <a:rPr lang="en-US" sz="1800" dirty="0">
                <a:solidFill>
                  <a:srgbClr val="008000"/>
                </a:solidFill>
                <a:latin typeface="Consolas" panose="020B0609020204030204" pitchFamily="49" charset="0"/>
              </a:rPr>
              <a:t>A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&lt;see </a:t>
            </a:r>
            <a:r>
              <a:rPr lang="en-US" sz="1800" dirty="0" err="1">
                <a:solidFill>
                  <a:srgbClr val="808080"/>
                </a:solidFill>
                <a:latin typeface="Consolas" panose="020B0609020204030204" pitchFamily="49" charset="0"/>
              </a:rPr>
              <a:t>cref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="T:System.Threading.Tasks.ValueTask" /&gt;</a:t>
            </a:r>
            <a:r>
              <a:rPr lang="en-US" sz="1800" dirty="0">
                <a:solidFill>
                  <a:srgbClr val="008000"/>
                </a:solidFill>
                <a:latin typeface="Consolas" panose="020B0609020204030204" pitchFamily="49" charset="0"/>
              </a:rPr>
              <a:t> that completes when all work associated with the timer has ceased.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&lt;/returns&gt;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8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</a:t>
            </a:r>
            <a:r>
              <a:rPr lang="pl-PL" sz="18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ValueTask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DisposeAsync</a:t>
            </a:r>
            <a:r>
              <a:rPr lang="pl-PL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  <a:endParaRPr lang="en-GB" sz="18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700" dirty="0"/>
          </a:p>
        </p:txBody>
      </p:sp>
    </p:spTree>
    <p:extLst>
      <p:ext uri="{BB962C8B-B14F-4D97-AF65-F5344CB8AC3E}">
        <p14:creationId xmlns:p14="http://schemas.microsoft.com/office/powerpoint/2010/main" val="3616524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Calling dispose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956345" y="1396767"/>
            <a:ext cx="10956022" cy="35935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async</a:t>
            </a:r>
            <a:r>
              <a:rPr lang="en-US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Task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Main(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args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pl-PL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pl-PL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8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</a:t>
            </a:r>
            <a:r>
              <a:rPr lang="pl-PL" sz="1800" b="1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pl-PL" sz="1800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using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timer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Timer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(x =&gt;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DateTime.UtcNow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),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null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, 0, 100);</a:t>
            </a:r>
          </a:p>
          <a:p>
            <a:pPr marL="0" indent="0">
              <a:buNone/>
            </a:pPr>
            <a:r>
              <a:rPr lang="en-GB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pl-PL" sz="18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8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l-PL" sz="1800" dirty="0" err="1">
                <a:solidFill>
                  <a:srgbClr val="A31515"/>
                </a:solidFill>
                <a:latin typeface="Consolas" panose="020B0609020204030204" pitchFamily="49" charset="0"/>
              </a:rPr>
              <a:t>Timer</a:t>
            </a:r>
            <a:r>
              <a:rPr lang="pl-PL" sz="1800" dirty="0">
                <a:solidFill>
                  <a:srgbClr val="A31515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A31515"/>
                </a:solidFill>
                <a:latin typeface="Consolas" panose="020B0609020204030204" pitchFamily="49" charset="0"/>
              </a:rPr>
              <a:t>started</a:t>
            </a:r>
            <a:r>
              <a:rPr lang="pl-PL" sz="1800" dirty="0">
                <a:solidFill>
                  <a:srgbClr val="A31515"/>
                </a:solidFill>
                <a:latin typeface="Consolas" panose="020B0609020204030204" pitchFamily="49" charset="0"/>
              </a:rPr>
              <a:t>?"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GB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pl-PL" sz="18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GC.Collect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GB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pl-PL" sz="18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Console.Read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pl-PL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700" dirty="0"/>
          </a:p>
        </p:txBody>
      </p:sp>
    </p:spTree>
    <p:extLst>
      <p:ext uri="{BB962C8B-B14F-4D97-AF65-F5344CB8AC3E}">
        <p14:creationId xmlns:p14="http://schemas.microsoft.com/office/powerpoint/2010/main" val="328434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Znalezione obrazy dla zapytania but wai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0812" y="-1"/>
            <a:ext cx="6822000" cy="6871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2181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890629" y="1849775"/>
            <a:ext cx="11031523" cy="28732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19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pl-PL" sz="19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9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pl-PL" sz="1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900" dirty="0" err="1">
                <a:solidFill>
                  <a:srgbClr val="000000"/>
                </a:solidFill>
                <a:latin typeface="Consolas" panose="020B0609020204030204" pitchFamily="49" charset="0"/>
              </a:rPr>
              <a:t>Main</a:t>
            </a:r>
            <a:r>
              <a:rPr lang="pl-PL" sz="19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9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pl-PL" sz="1900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pl-PL" sz="1900" dirty="0" err="1">
                <a:solidFill>
                  <a:srgbClr val="000000"/>
                </a:solidFill>
                <a:latin typeface="Consolas" panose="020B0609020204030204" pitchFamily="49" charset="0"/>
              </a:rPr>
              <a:t>args</a:t>
            </a:r>
            <a:r>
              <a:rPr lang="pl-PL" sz="19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pl-PL" sz="19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en-GB" sz="19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9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da-DK" sz="19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da-DK" sz="19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900" dirty="0">
                <a:solidFill>
                  <a:srgbClr val="000000"/>
                </a:solidFill>
                <a:latin typeface="Consolas" panose="020B0609020204030204" pitchFamily="49" charset="0"/>
              </a:rPr>
              <a:t>timer = </a:t>
            </a:r>
            <a:r>
              <a:rPr lang="da-DK" sz="19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da-DK" sz="1900" dirty="0">
                <a:solidFill>
                  <a:srgbClr val="000000"/>
                </a:solidFill>
                <a:latin typeface="Consolas" panose="020B0609020204030204" pitchFamily="49" charset="0"/>
              </a:rPr>
              <a:t> Timer(x =&gt; Console.WriteLine(DateTime.UtcNow), </a:t>
            </a:r>
            <a:r>
              <a:rPr lang="da-DK" sz="1900" dirty="0">
                <a:solidFill>
                  <a:srgbClr val="0000FF"/>
                </a:solidFill>
                <a:latin typeface="Consolas" panose="020B0609020204030204" pitchFamily="49" charset="0"/>
              </a:rPr>
              <a:t>null</a:t>
            </a:r>
            <a:r>
              <a:rPr lang="da-DK" sz="1900" dirty="0">
                <a:solidFill>
                  <a:srgbClr val="000000"/>
                </a:solidFill>
                <a:latin typeface="Consolas" panose="020B0609020204030204" pitchFamily="49" charset="0"/>
              </a:rPr>
              <a:t>, 0, 100</a:t>
            </a:r>
            <a:r>
              <a:rPr lang="da-DK" sz="19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GB" sz="19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pl-PL" sz="19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pl-PL" sz="19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9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l-PL" sz="1900" dirty="0" err="1">
                <a:solidFill>
                  <a:srgbClr val="A31515"/>
                </a:solidFill>
                <a:latin typeface="Consolas" panose="020B0609020204030204" pitchFamily="49" charset="0"/>
              </a:rPr>
              <a:t>Timer</a:t>
            </a:r>
            <a:r>
              <a:rPr lang="pl-PL" sz="1900" dirty="0">
                <a:solidFill>
                  <a:srgbClr val="A31515"/>
                </a:solidFill>
                <a:latin typeface="Consolas" panose="020B0609020204030204" pitchFamily="49" charset="0"/>
              </a:rPr>
              <a:t> </a:t>
            </a:r>
            <a:r>
              <a:rPr lang="pl-PL" sz="1900" dirty="0" err="1">
                <a:solidFill>
                  <a:srgbClr val="A31515"/>
                </a:solidFill>
                <a:latin typeface="Consolas" panose="020B0609020204030204" pitchFamily="49" charset="0"/>
              </a:rPr>
              <a:t>started</a:t>
            </a:r>
            <a:r>
              <a:rPr lang="pl-PL" sz="1900" dirty="0">
                <a:solidFill>
                  <a:srgbClr val="A31515"/>
                </a:solidFill>
                <a:latin typeface="Consolas" panose="020B0609020204030204" pitchFamily="49" charset="0"/>
              </a:rPr>
              <a:t>?"</a:t>
            </a:r>
            <a:r>
              <a:rPr lang="pl-PL" sz="19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GB" sz="19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pl-PL" sz="19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GC.Collect</a:t>
            </a:r>
            <a:r>
              <a:rPr lang="pl-PL" sz="19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GB" sz="19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pl-PL" sz="19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Console.Read</a:t>
            </a:r>
            <a:r>
              <a:rPr lang="pl-PL" sz="19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GB" sz="19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9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ytuł 1"/>
          <p:cNvSpPr txBox="1">
            <a:spLocks/>
          </p:cNvSpPr>
          <p:nvPr/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/>
              <a:t>Code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015207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zawartości 2"/>
          <p:cNvSpPr txBox="1">
            <a:spLocks/>
          </p:cNvSpPr>
          <p:nvPr/>
        </p:nvSpPr>
        <p:spPr>
          <a:xfrm>
            <a:off x="924187" y="1342239"/>
            <a:ext cx="4327322" cy="48488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l-PL" sz="2400" b="1" dirty="0" err="1" smtClean="0">
                <a:solidFill>
                  <a:schemeClr val="tx1"/>
                </a:solidFill>
                <a:latin typeface="Consolas" panose="020B0609020204030204" pitchFamily="49" charset="0"/>
              </a:rPr>
              <a:t>dotnet</a:t>
            </a:r>
            <a:r>
              <a:rPr lang="pl-PL" sz="2400" b="1" dirty="0" smtClean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pl-PL" sz="2400" b="1" dirty="0">
                <a:solidFill>
                  <a:schemeClr val="tx1"/>
                </a:solidFill>
                <a:latin typeface="Consolas" panose="020B0609020204030204" pitchFamily="49" charset="0"/>
              </a:rPr>
              <a:t>run -c </a:t>
            </a:r>
            <a:r>
              <a:rPr lang="pl-PL" sz="2400" b="1" dirty="0" err="1" smtClean="0">
                <a:solidFill>
                  <a:schemeClr val="tx1"/>
                </a:solidFill>
                <a:latin typeface="Consolas" panose="020B0609020204030204" pitchFamily="49" charset="0"/>
              </a:rPr>
              <a:t>Release</a:t>
            </a:r>
            <a:r>
              <a:rPr lang="en-GB" sz="2400" b="1" dirty="0">
                <a:solidFill>
                  <a:schemeClr val="tx1"/>
                </a:solidFill>
                <a:latin typeface="Consolas" panose="020B0609020204030204" pitchFamily="49" charset="0"/>
              </a:rPr>
              <a:t/>
            </a:r>
            <a:br>
              <a:rPr lang="en-GB" sz="2400" b="1" dirty="0">
                <a:solidFill>
                  <a:schemeClr val="tx1"/>
                </a:solidFill>
                <a:latin typeface="Consolas" panose="020B0609020204030204" pitchFamily="49" charset="0"/>
              </a:rPr>
            </a:br>
            <a:r>
              <a:rPr lang="en-GB" sz="2400" dirty="0">
                <a:solidFill>
                  <a:schemeClr val="tx1"/>
                </a:solidFill>
                <a:latin typeface="Consolas" panose="020B0609020204030204" pitchFamily="49" charset="0"/>
              </a:rPr>
              <a:t>Timer started?</a:t>
            </a:r>
            <a:endParaRPr lang="pl-PL" sz="24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sz="2400" dirty="0">
                <a:solidFill>
                  <a:schemeClr val="tx1"/>
                </a:solidFill>
                <a:latin typeface="Consolas" panose="020B0609020204030204" pitchFamily="49" charset="0"/>
              </a:rPr>
              <a:t>16/10/2019 16:36:51</a:t>
            </a:r>
          </a:p>
          <a:p>
            <a:pPr marL="0" indent="0">
              <a:buNone/>
            </a:pPr>
            <a:r>
              <a:rPr lang="pl-PL" sz="2400" dirty="0">
                <a:solidFill>
                  <a:schemeClr val="tx1"/>
                </a:solidFill>
                <a:latin typeface="Consolas" panose="020B0609020204030204" pitchFamily="49" charset="0"/>
              </a:rPr>
              <a:t>16/10/2019 16:36:51</a:t>
            </a:r>
          </a:p>
          <a:p>
            <a:pPr marL="0" indent="0">
              <a:buNone/>
            </a:pPr>
            <a:r>
              <a:rPr lang="pl-PL" sz="2400" dirty="0">
                <a:solidFill>
                  <a:schemeClr val="tx1"/>
                </a:solidFill>
                <a:latin typeface="Consolas" panose="020B0609020204030204" pitchFamily="49" charset="0"/>
              </a:rPr>
              <a:t>16/10/2019 </a:t>
            </a:r>
            <a:r>
              <a:rPr lang="pl-PL" sz="24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16:36:51</a:t>
            </a:r>
            <a:endParaRPr lang="en-GB" sz="2400" dirty="0" smtClean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sz="2400" dirty="0">
                <a:solidFill>
                  <a:schemeClr val="tx1"/>
                </a:solidFill>
                <a:latin typeface="Consolas" panose="020B0609020204030204" pitchFamily="49" charset="0"/>
              </a:rPr>
              <a:t>16/10/2019 16:36:51</a:t>
            </a:r>
            <a:endParaRPr lang="en-GB" sz="24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sz="2400" dirty="0">
                <a:solidFill>
                  <a:schemeClr val="tx1"/>
                </a:solidFill>
                <a:latin typeface="Consolas" panose="020B0609020204030204" pitchFamily="49" charset="0"/>
              </a:rPr>
              <a:t>16/10/2019 16:36:51</a:t>
            </a:r>
            <a:endParaRPr lang="en-GB" sz="24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sz="2400" dirty="0">
                <a:solidFill>
                  <a:schemeClr val="tx1"/>
                </a:solidFill>
                <a:latin typeface="Consolas" panose="020B0609020204030204" pitchFamily="49" charset="0"/>
              </a:rPr>
              <a:t>16/10/2019 16:36:51</a:t>
            </a:r>
            <a:endParaRPr lang="en-GB" sz="24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sz="2400" dirty="0">
                <a:solidFill>
                  <a:schemeClr val="tx1"/>
                </a:solidFill>
                <a:latin typeface="Consolas" panose="020B0609020204030204" pitchFamily="49" charset="0"/>
              </a:rPr>
              <a:t>16/10/2019 16:36:51</a:t>
            </a:r>
            <a:endParaRPr lang="en-GB" sz="24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24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[..]</a:t>
            </a:r>
            <a:endParaRPr lang="pl-PL" sz="24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ytuł 1"/>
          <p:cNvSpPr txBox="1">
            <a:spLocks/>
          </p:cNvSpPr>
          <p:nvPr/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/>
              <a:t>release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092078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GB" sz="6000" dirty="0">
                <a:solidFill>
                  <a:schemeClr val="accent1"/>
                </a:solidFill>
              </a:rPr>
              <a:t/>
            </a:r>
            <a:br>
              <a:rPr lang="en-GB" sz="6000" dirty="0">
                <a:solidFill>
                  <a:schemeClr val="accent1"/>
                </a:solidFill>
              </a:rPr>
            </a:br>
            <a:r>
              <a:rPr lang="en-GB" sz="6000" dirty="0" smtClean="0">
                <a:solidFill>
                  <a:schemeClr val="accent1"/>
                </a:solidFill>
              </a:rPr>
              <a:t/>
            </a:r>
            <a:br>
              <a:rPr lang="en-GB" sz="6000" dirty="0" smtClean="0">
                <a:solidFill>
                  <a:schemeClr val="accent1"/>
                </a:solidFill>
              </a:rPr>
            </a:br>
            <a:r>
              <a:rPr lang="en-GB" sz="6000" dirty="0" smtClean="0">
                <a:solidFill>
                  <a:schemeClr val="accent1"/>
                </a:solidFill>
              </a:rPr>
              <a:t/>
            </a:r>
            <a:br>
              <a:rPr lang="en-GB" sz="6000" dirty="0" smtClean="0">
                <a:solidFill>
                  <a:schemeClr val="accent1"/>
                </a:solidFill>
              </a:rPr>
            </a:br>
            <a:r>
              <a:rPr lang="en-GB" sz="6000" dirty="0" smtClean="0">
                <a:solidFill>
                  <a:schemeClr val="accent1"/>
                </a:solidFill>
              </a:rPr>
              <a:t>What?</a:t>
            </a:r>
            <a:endParaRPr lang="pl-PL" sz="60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8312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GB" dirty="0" smtClean="0"/>
              <a:t>Issue #4</a:t>
            </a:r>
            <a:br>
              <a:rPr lang="en-GB" dirty="0" smtClean="0"/>
            </a:b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forgetting about </a:t>
            </a:r>
            <a:br>
              <a:rPr lang="en-GB" dirty="0" smtClean="0"/>
            </a:br>
            <a:r>
              <a:rPr lang="en-GB" dirty="0" smtClean="0">
                <a:solidFill>
                  <a:schemeClr val="accent1"/>
                </a:solidFill>
              </a:rPr>
              <a:t>tiered compilation</a:t>
            </a:r>
            <a:br>
              <a:rPr lang="en-GB" dirty="0" smtClean="0">
                <a:solidFill>
                  <a:schemeClr val="accent1"/>
                </a:solidFill>
              </a:rPr>
            </a:b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/>
            </a:r>
            <a:br>
              <a:rPr lang="en-GB" dirty="0" smtClean="0"/>
            </a:b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289458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graphicFrame>
        <p:nvGraphicFramePr>
          <p:cNvPr id="4" name="Symbol zastępczy zawartości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38937309"/>
              </p:ext>
            </p:extLst>
          </p:nvPr>
        </p:nvGraphicFramePr>
        <p:xfrm>
          <a:off x="1250950" y="2286000"/>
          <a:ext cx="10179050" cy="201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89525">
                  <a:extLst>
                    <a:ext uri="{9D8B030D-6E8A-4147-A177-3AD203B41FA5}">
                      <a16:colId xmlns:a16="http://schemas.microsoft.com/office/drawing/2014/main" val="2765572988"/>
                    </a:ext>
                  </a:extLst>
                </a:gridCol>
                <a:gridCol w="5089525">
                  <a:extLst>
                    <a:ext uri="{9D8B030D-6E8A-4147-A177-3AD203B41FA5}">
                      <a16:colId xmlns:a16="http://schemas.microsoft.com/office/drawing/2014/main" val="17890506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400" dirty="0" smtClean="0"/>
                        <a:t>.NET Core version</a:t>
                      </a:r>
                      <a:endParaRPr lang="pl-P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dirty="0" smtClean="0"/>
                        <a:t>Tiered compilation</a:t>
                      </a:r>
                      <a:endParaRPr lang="pl-PL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01130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800" dirty="0" smtClean="0"/>
                        <a:t>2.0</a:t>
                      </a:r>
                      <a:endParaRPr lang="pl-PL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 smtClean="0"/>
                        <a:t>None</a:t>
                      </a:r>
                      <a:endParaRPr lang="pl-PL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90092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800" dirty="0" smtClean="0"/>
                        <a:t>2.1</a:t>
                      </a:r>
                      <a:endParaRPr lang="pl-PL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 smtClean="0"/>
                        <a:t>Optional</a:t>
                      </a:r>
                      <a:endParaRPr lang="pl-PL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30381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800" dirty="0" smtClean="0"/>
                        <a:t>3.0</a:t>
                      </a:r>
                      <a:endParaRPr lang="pl-PL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 smtClean="0"/>
                        <a:t>Default</a:t>
                      </a:r>
                      <a:endParaRPr lang="pl-PL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38085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40280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zawartości 2"/>
          <p:cNvSpPr txBox="1">
            <a:spLocks/>
          </p:cNvSpPr>
          <p:nvPr/>
        </p:nvSpPr>
        <p:spPr>
          <a:xfrm>
            <a:off x="924186" y="1342239"/>
            <a:ext cx="11031523" cy="252637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pl-PL" sz="2400" dirty="0">
                <a:solidFill>
                  <a:srgbClr val="A31515"/>
                </a:solidFill>
                <a:latin typeface="Consolas" panose="020B0609020204030204" pitchFamily="49" charset="0"/>
              </a:rPr>
              <a:t>Project</a:t>
            </a: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pl-PL" sz="2400" dirty="0" err="1">
                <a:solidFill>
                  <a:srgbClr val="FF0000"/>
                </a:solidFill>
                <a:latin typeface="Consolas" panose="020B0609020204030204" pitchFamily="49" charset="0"/>
              </a:rPr>
              <a:t>Sdk</a:t>
            </a: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=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"</a:t>
            </a:r>
            <a:r>
              <a:rPr lang="pl-PL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Microsoft.NET.Sdk</a:t>
            </a:r>
            <a:r>
              <a:rPr lang="pl-PL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"</a:t>
            </a:r>
            <a:r>
              <a:rPr lang="pl-PL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pl-PL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</a:t>
            </a:r>
            <a:r>
              <a:rPr lang="pl-PL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pl-PL" sz="2400" dirty="0" err="1">
                <a:solidFill>
                  <a:srgbClr val="A31515"/>
                </a:solidFill>
                <a:latin typeface="Consolas" panose="020B0609020204030204" pitchFamily="49" charset="0"/>
              </a:rPr>
              <a:t>PropertyGroup</a:t>
            </a: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pl-PL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   </a:t>
            </a:r>
            <a:r>
              <a:rPr lang="pl-PL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pl-PL" sz="2400" dirty="0" err="1">
                <a:solidFill>
                  <a:srgbClr val="A31515"/>
                </a:solidFill>
                <a:latin typeface="Consolas" panose="020B0609020204030204" pitchFamily="49" charset="0"/>
              </a:rPr>
              <a:t>OutputType</a:t>
            </a: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Exe</a:t>
            </a: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pl-PL" sz="2400" dirty="0" err="1">
                <a:solidFill>
                  <a:srgbClr val="A31515"/>
                </a:solidFill>
                <a:latin typeface="Consolas" panose="020B0609020204030204" pitchFamily="49" charset="0"/>
              </a:rPr>
              <a:t>OutputType</a:t>
            </a: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pl-PL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   </a:t>
            </a:r>
            <a:r>
              <a:rPr lang="pl-PL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pl-PL" sz="2400" dirty="0" err="1">
                <a:solidFill>
                  <a:srgbClr val="A31515"/>
                </a:solidFill>
                <a:latin typeface="Consolas" panose="020B0609020204030204" pitchFamily="49" charset="0"/>
              </a:rPr>
              <a:t>TargetFramework</a:t>
            </a: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netcoreapp2.1</a:t>
            </a: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pl-PL" sz="2400" dirty="0" err="1">
                <a:solidFill>
                  <a:srgbClr val="A31515"/>
                </a:solidFill>
                <a:latin typeface="Consolas" panose="020B0609020204030204" pitchFamily="49" charset="0"/>
              </a:rPr>
              <a:t>TargetFramework</a:t>
            </a: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pl-PL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   </a:t>
            </a:r>
            <a:r>
              <a:rPr lang="pl-PL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pl-PL" sz="2400" dirty="0" err="1">
                <a:solidFill>
                  <a:srgbClr val="A31515"/>
                </a:solidFill>
                <a:latin typeface="Consolas" panose="020B0609020204030204" pitchFamily="49" charset="0"/>
              </a:rPr>
              <a:t>TieredCompilation</a:t>
            </a: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true</a:t>
            </a: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pl-PL" sz="2400" dirty="0" err="1">
                <a:solidFill>
                  <a:srgbClr val="A31515"/>
                </a:solidFill>
                <a:latin typeface="Consolas" panose="020B0609020204030204" pitchFamily="49" charset="0"/>
              </a:rPr>
              <a:t>TieredCompilation</a:t>
            </a: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pl-PL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</a:t>
            </a:r>
            <a:r>
              <a:rPr lang="pl-PL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pl-PL" sz="2400" dirty="0" err="1">
                <a:solidFill>
                  <a:srgbClr val="A31515"/>
                </a:solidFill>
                <a:latin typeface="Consolas" panose="020B0609020204030204" pitchFamily="49" charset="0"/>
              </a:rPr>
              <a:t>PropertyGroup</a:t>
            </a:r>
            <a:r>
              <a:rPr lang="pl-PL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pl-PL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pl-PL" sz="2400" dirty="0">
                <a:solidFill>
                  <a:srgbClr val="A31515"/>
                </a:solidFill>
                <a:latin typeface="Consolas" panose="020B0609020204030204" pitchFamily="49" charset="0"/>
              </a:rPr>
              <a:t>Project</a:t>
            </a: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pl-PL" sz="24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ytuł 1"/>
          <p:cNvSpPr txBox="1">
            <a:spLocks/>
          </p:cNvSpPr>
          <p:nvPr/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/>
              <a:t>release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053031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zawartości 2"/>
          <p:cNvSpPr txBox="1">
            <a:spLocks/>
          </p:cNvSpPr>
          <p:nvPr/>
        </p:nvSpPr>
        <p:spPr>
          <a:xfrm>
            <a:off x="924186" y="1342239"/>
            <a:ext cx="11031523" cy="252637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pl-PL" sz="2400" dirty="0">
                <a:solidFill>
                  <a:srgbClr val="A31515"/>
                </a:solidFill>
                <a:latin typeface="Consolas" panose="020B0609020204030204" pitchFamily="49" charset="0"/>
              </a:rPr>
              <a:t>Project</a:t>
            </a: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pl-PL" sz="2400" dirty="0" err="1">
                <a:solidFill>
                  <a:srgbClr val="FF0000"/>
                </a:solidFill>
                <a:latin typeface="Consolas" panose="020B0609020204030204" pitchFamily="49" charset="0"/>
              </a:rPr>
              <a:t>Sdk</a:t>
            </a: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=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"</a:t>
            </a:r>
            <a:r>
              <a:rPr lang="pl-PL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Microsoft.NET.Sdk</a:t>
            </a:r>
            <a:r>
              <a:rPr lang="pl-PL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"</a:t>
            </a:r>
            <a:r>
              <a:rPr lang="pl-PL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pl-PL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</a:t>
            </a:r>
            <a:r>
              <a:rPr lang="pl-PL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pl-PL" sz="2400" dirty="0" err="1">
                <a:solidFill>
                  <a:srgbClr val="A31515"/>
                </a:solidFill>
                <a:latin typeface="Consolas" panose="020B0609020204030204" pitchFamily="49" charset="0"/>
              </a:rPr>
              <a:t>PropertyGroup</a:t>
            </a: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pl-PL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   </a:t>
            </a:r>
            <a:r>
              <a:rPr lang="pl-PL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pl-PL" sz="2400" dirty="0" err="1">
                <a:solidFill>
                  <a:srgbClr val="A31515"/>
                </a:solidFill>
                <a:latin typeface="Consolas" panose="020B0609020204030204" pitchFamily="49" charset="0"/>
              </a:rPr>
              <a:t>OutputType</a:t>
            </a: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Exe</a:t>
            </a: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pl-PL" sz="2400" dirty="0" err="1">
                <a:solidFill>
                  <a:srgbClr val="A31515"/>
                </a:solidFill>
                <a:latin typeface="Consolas" panose="020B0609020204030204" pitchFamily="49" charset="0"/>
              </a:rPr>
              <a:t>OutputType</a:t>
            </a: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pl-PL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   </a:t>
            </a:r>
            <a:r>
              <a:rPr lang="pl-PL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pl-PL" sz="2400" dirty="0" err="1" smtClean="0">
                <a:solidFill>
                  <a:srgbClr val="A31515"/>
                </a:solidFill>
                <a:latin typeface="Consolas" panose="020B0609020204030204" pitchFamily="49" charset="0"/>
              </a:rPr>
              <a:t>TargetFramework</a:t>
            </a:r>
            <a:r>
              <a:rPr lang="pl-PL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pl-PL" sz="24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netcoreapp</a:t>
            </a:r>
            <a:r>
              <a:rPr lang="en-GB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3</a:t>
            </a:r>
            <a:r>
              <a:rPr lang="pl-PL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GB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0</a:t>
            </a:r>
            <a:r>
              <a:rPr lang="pl-PL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pl-PL" sz="2400" dirty="0" err="1">
                <a:solidFill>
                  <a:srgbClr val="A31515"/>
                </a:solidFill>
                <a:latin typeface="Consolas" panose="020B0609020204030204" pitchFamily="49" charset="0"/>
              </a:rPr>
              <a:t>TargetFramework</a:t>
            </a: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pl-PL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</a:t>
            </a:r>
            <a:r>
              <a:rPr lang="pl-PL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pl-PL" sz="2400" dirty="0" err="1">
                <a:solidFill>
                  <a:srgbClr val="A31515"/>
                </a:solidFill>
                <a:latin typeface="Consolas" panose="020B0609020204030204" pitchFamily="49" charset="0"/>
              </a:rPr>
              <a:t>PropertyGroup</a:t>
            </a:r>
            <a:r>
              <a:rPr lang="pl-PL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pl-PL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pl-PL" sz="2400" dirty="0">
                <a:solidFill>
                  <a:srgbClr val="A31515"/>
                </a:solidFill>
                <a:latin typeface="Consolas" panose="020B0609020204030204" pitchFamily="49" charset="0"/>
              </a:rPr>
              <a:t>Project</a:t>
            </a: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pl-PL" sz="24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ytuł 1"/>
          <p:cNvSpPr txBox="1">
            <a:spLocks/>
          </p:cNvSpPr>
          <p:nvPr/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/>
              <a:t>release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69162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193610" y="359976"/>
            <a:ext cx="10178322" cy="256204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5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5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 XOR(</a:t>
            </a:r>
            <a:r>
              <a:rPr lang="en-US" sz="2500" dirty="0">
                <a:solidFill>
                  <a:srgbClr val="0000FF"/>
                </a:solidFill>
                <a:latin typeface="Consolas" panose="020B0609020204030204" pitchFamily="49" charset="0"/>
              </a:rPr>
              <a:t>ref</a:t>
            </a:r>
            <a:r>
              <a:rPr 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5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 x, </a:t>
            </a:r>
            <a:r>
              <a:rPr lang="en-US" sz="2500" dirty="0">
                <a:solidFill>
                  <a:srgbClr val="0000FF"/>
                </a:solidFill>
                <a:latin typeface="Consolas" panose="020B0609020204030204" pitchFamily="49" charset="0"/>
              </a:rPr>
              <a:t>ref</a:t>
            </a:r>
            <a:r>
              <a:rPr 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5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 y)</a:t>
            </a:r>
          </a:p>
          <a:p>
            <a:pPr marL="0" indent="0">
              <a:buNone/>
            </a:pPr>
            <a:r>
              <a:rPr lang="pl-PL" sz="25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457200" lvl="1" indent="0">
              <a:buNone/>
            </a:pPr>
            <a:r>
              <a:rPr lang="en-GB" sz="25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2500" dirty="0">
                <a:solidFill>
                  <a:srgbClr val="000000"/>
                </a:solidFill>
                <a:latin typeface="Consolas" panose="020B0609020204030204" pitchFamily="49" charset="0"/>
              </a:rPr>
              <a:t>x = x ^ y;</a:t>
            </a:r>
          </a:p>
          <a:p>
            <a:pPr marL="457200" lvl="1" indent="0">
              <a:buNone/>
            </a:pPr>
            <a:r>
              <a:rPr lang="en-GB" sz="25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2500" dirty="0">
                <a:solidFill>
                  <a:srgbClr val="000000"/>
                </a:solidFill>
                <a:latin typeface="Consolas" panose="020B0609020204030204" pitchFamily="49" charset="0"/>
              </a:rPr>
              <a:t>y = x ^ y;</a:t>
            </a:r>
          </a:p>
          <a:p>
            <a:pPr marL="457200" lvl="1" indent="0">
              <a:buNone/>
            </a:pPr>
            <a:r>
              <a:rPr lang="en-GB" sz="25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2500" dirty="0">
                <a:solidFill>
                  <a:srgbClr val="000000"/>
                </a:solidFill>
                <a:latin typeface="Consolas" panose="020B0609020204030204" pitchFamily="49" charset="0"/>
              </a:rPr>
              <a:t>x = x ^ y;</a:t>
            </a:r>
            <a:endParaRPr lang="en-GB" sz="25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sz="25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2500" dirty="0"/>
          </a:p>
        </p:txBody>
      </p:sp>
      <p:sp>
        <p:nvSpPr>
          <p:cNvPr id="4" name="Symbol zastępczy zawartości 2"/>
          <p:cNvSpPr txBox="1">
            <a:spLocks/>
          </p:cNvSpPr>
          <p:nvPr/>
        </p:nvSpPr>
        <p:spPr>
          <a:xfrm>
            <a:off x="1193610" y="3488725"/>
            <a:ext cx="594819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GB" b="1" dirty="0"/>
              <a:t>No temp</a:t>
            </a:r>
            <a:r>
              <a:rPr lang="en-GB" dirty="0"/>
              <a:t> </a:t>
            </a:r>
            <a:r>
              <a:rPr lang="en-US" dirty="0">
                <a:solidFill>
                  <a:srgbClr val="0000FF"/>
                </a:solidFill>
              </a:rPr>
              <a:t>int</a:t>
            </a:r>
            <a:r>
              <a:rPr lang="en-GB" dirty="0"/>
              <a:t> </a:t>
            </a:r>
            <a:r>
              <a:rPr lang="en-GB" b="1" dirty="0"/>
              <a:t>variable</a:t>
            </a:r>
          </a:p>
          <a:p>
            <a:pPr>
              <a:buFontTx/>
              <a:buChar char="-"/>
            </a:pPr>
            <a:r>
              <a:rPr lang="en-US" dirty="0">
                <a:solidFill>
                  <a:srgbClr val="0000FF"/>
                </a:solidFill>
              </a:rPr>
              <a:t>int</a:t>
            </a:r>
            <a:r>
              <a:rPr lang="en-GB" dirty="0"/>
              <a:t> is 4 bytes, so it </a:t>
            </a:r>
            <a:r>
              <a:rPr lang="en-GB" b="1" dirty="0"/>
              <a:t>saves</a:t>
            </a:r>
            <a:r>
              <a:rPr lang="en-GB" dirty="0"/>
              <a:t> </a:t>
            </a:r>
            <a:r>
              <a:rPr lang="en-GB" b="1" dirty="0"/>
              <a:t>4 bytes</a:t>
            </a:r>
          </a:p>
          <a:p>
            <a:pPr>
              <a:buFontTx/>
              <a:buChar char="-"/>
            </a:pPr>
            <a:r>
              <a:rPr lang="en-GB" dirty="0" smtClean="0"/>
              <a:t>Assembly has XOR operation, so it’s 1:1, so it’s fast</a:t>
            </a:r>
            <a:endParaRPr lang="en-GB" dirty="0"/>
          </a:p>
        </p:txBody>
      </p:sp>
      <p:pic>
        <p:nvPicPr>
          <p:cNvPr id="5" name="Picture 2" descr="Znalezione obrazy dla zapytania think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4915" y="2146366"/>
            <a:ext cx="3254890" cy="3254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pole tekstowe 5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653645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://blog.kokosa.net/image.axd?picture=%2f2018%2f12%2fgccak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09526"/>
            <a:ext cx="12192000" cy="81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7403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251678" y="382384"/>
            <a:ext cx="10178322" cy="6147811"/>
          </a:xfrm>
        </p:spPr>
        <p:txBody>
          <a:bodyPr/>
          <a:lstStyle/>
          <a:p>
            <a:pPr algn="ctr"/>
            <a:r>
              <a:rPr lang="en-GB" dirty="0"/>
              <a:t/>
            </a:r>
            <a:br>
              <a:rPr lang="en-GB" dirty="0"/>
            </a:br>
            <a:r>
              <a:rPr lang="en-GB" dirty="0" smtClean="0">
                <a:solidFill>
                  <a:schemeClr val="tx1"/>
                </a:solidFill>
              </a:rPr>
              <a:t>tiered compilation</a:t>
            </a:r>
            <a:r>
              <a:rPr lang="en-GB" dirty="0">
                <a:solidFill>
                  <a:schemeClr val="accent1"/>
                </a:solidFill>
              </a:rPr>
              <a:t/>
            </a:r>
            <a:br>
              <a:rPr lang="en-GB" dirty="0">
                <a:solidFill>
                  <a:schemeClr val="accent1"/>
                </a:solidFill>
              </a:rPr>
            </a:br>
            <a:r>
              <a:rPr lang="en-GB" dirty="0"/>
              <a:t/>
            </a:r>
            <a:br>
              <a:rPr lang="en-GB" dirty="0"/>
            </a:br>
            <a:r>
              <a:rPr lang="en-GB" dirty="0" smtClean="0">
                <a:solidFill>
                  <a:schemeClr val="accent1"/>
                </a:solidFill>
              </a:rPr>
              <a:t>can influence</a:t>
            </a:r>
            <a:r>
              <a:rPr lang="en-GB" dirty="0" smtClean="0"/>
              <a:t> the </a:t>
            </a:r>
            <a:r>
              <a:rPr lang="en-GB" dirty="0" smtClean="0">
                <a:solidFill>
                  <a:schemeClr val="accent1"/>
                </a:solidFill>
              </a:rPr>
              <a:t>profiling</a:t>
            </a:r>
            <a:r>
              <a:rPr lang="en-GB" dirty="0"/>
              <a:t> </a:t>
            </a:r>
            <a:r>
              <a:rPr lang="en-GB" dirty="0" smtClean="0"/>
              <a:t>and  </a:t>
            </a:r>
            <a:r>
              <a:rPr lang="en-GB" dirty="0" smtClean="0">
                <a:solidFill>
                  <a:schemeClr val="accent1"/>
                </a:solidFill>
              </a:rPr>
              <a:t>benchmarking</a:t>
            </a:r>
            <a:r>
              <a:rPr lang="en-GB" dirty="0" smtClean="0"/>
              <a:t> results.</a:t>
            </a:r>
            <a:br>
              <a:rPr lang="en-GB" dirty="0" smtClean="0"/>
            </a:br>
            <a:r>
              <a:rPr lang="en-GB" dirty="0"/>
              <a:t/>
            </a:r>
            <a:br>
              <a:rPr lang="en-GB" dirty="0"/>
            </a:br>
            <a:r>
              <a:rPr lang="en-GB" dirty="0" smtClean="0"/>
              <a:t>It can </a:t>
            </a:r>
            <a:r>
              <a:rPr lang="en-GB" dirty="0" smtClean="0">
                <a:solidFill>
                  <a:schemeClr val="accent1"/>
                </a:solidFill>
              </a:rPr>
              <a:t>change results</a:t>
            </a:r>
            <a:r>
              <a:rPr lang="en-GB" dirty="0" smtClean="0"/>
              <a:t> of samples from </a:t>
            </a:r>
            <a:r>
              <a:rPr lang="en-GB" dirty="0" smtClean="0">
                <a:solidFill>
                  <a:schemeClr val="accent1"/>
                </a:solidFill>
              </a:rPr>
              <a:t>books</a:t>
            </a:r>
            <a:r>
              <a:rPr lang="en-GB" dirty="0"/>
              <a:t> </a:t>
            </a:r>
            <a:r>
              <a:rPr lang="en-GB" dirty="0" smtClean="0"/>
              <a:t>or </a:t>
            </a:r>
            <a:r>
              <a:rPr lang="en-GB" dirty="0" smtClean="0">
                <a:solidFill>
                  <a:schemeClr val="accent1"/>
                </a:solidFill>
              </a:rPr>
              <a:t>blog posts</a:t>
            </a:r>
            <a:endParaRPr lang="pl-PL" dirty="0"/>
          </a:p>
        </p:txBody>
      </p:sp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021044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ostokąt 7"/>
          <p:cNvSpPr/>
          <p:nvPr/>
        </p:nvSpPr>
        <p:spPr>
          <a:xfrm>
            <a:off x="1115568" y="1028343"/>
            <a:ext cx="10735056" cy="323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5100" cap="all" spc="200" dirty="0">
                <a:solidFill>
                  <a:srgbClr val="2A1A00"/>
                </a:solidFill>
                <a:latin typeface="Impact" panose="020B0806030902050204"/>
                <a:ea typeface="+mj-ea"/>
                <a:cs typeface="+mj-cs"/>
              </a:rPr>
              <a:t>issue </a:t>
            </a:r>
            <a:r>
              <a:rPr lang="en-GB" sz="5100" cap="all" spc="200" dirty="0" smtClean="0">
                <a:solidFill>
                  <a:srgbClr val="2A1A00"/>
                </a:solidFill>
                <a:latin typeface="Impact" panose="020B0806030902050204"/>
                <a:ea typeface="+mj-ea"/>
                <a:cs typeface="+mj-cs"/>
              </a:rPr>
              <a:t>#5</a:t>
            </a:r>
            <a:r>
              <a:rPr lang="en-GB" sz="5100" cap="all" spc="200" dirty="0">
                <a:solidFill>
                  <a:srgbClr val="2A1A00"/>
                </a:solidFill>
                <a:latin typeface="Impact" panose="020B0806030902050204"/>
                <a:ea typeface="+mj-ea"/>
                <a:cs typeface="+mj-cs"/>
              </a:rPr>
              <a:t/>
            </a:r>
            <a:br>
              <a:rPr lang="en-GB" sz="5100" cap="all" spc="200" dirty="0">
                <a:solidFill>
                  <a:srgbClr val="2A1A00"/>
                </a:solidFill>
                <a:latin typeface="Impact" panose="020B0806030902050204"/>
                <a:ea typeface="+mj-ea"/>
                <a:cs typeface="+mj-cs"/>
              </a:rPr>
            </a:br>
            <a:r>
              <a:rPr lang="en-GB" sz="5100" cap="all" spc="200" dirty="0">
                <a:solidFill>
                  <a:srgbClr val="2A1A00"/>
                </a:solidFill>
                <a:latin typeface="Impact" panose="020B0806030902050204"/>
                <a:ea typeface="+mj-ea"/>
                <a:cs typeface="+mj-cs"/>
              </a:rPr>
              <a:t/>
            </a:r>
            <a:br>
              <a:rPr lang="en-GB" sz="5100" cap="all" spc="200" dirty="0">
                <a:solidFill>
                  <a:srgbClr val="2A1A00"/>
                </a:solidFill>
                <a:latin typeface="Impact" panose="020B0806030902050204"/>
                <a:ea typeface="+mj-ea"/>
                <a:cs typeface="+mj-cs"/>
              </a:rPr>
            </a:br>
            <a:r>
              <a:rPr lang="en-GB" sz="5100" cap="all" spc="200" dirty="0">
                <a:solidFill>
                  <a:srgbClr val="2A1A00"/>
                </a:solidFill>
                <a:latin typeface="Impact" panose="020B0806030902050204"/>
                <a:ea typeface="+mj-ea"/>
                <a:cs typeface="+mj-cs"/>
              </a:rPr>
              <a:t/>
            </a:r>
            <a:br>
              <a:rPr lang="en-GB" sz="5100" cap="all" spc="200" dirty="0">
                <a:solidFill>
                  <a:srgbClr val="2A1A00"/>
                </a:solidFill>
                <a:latin typeface="Impact" panose="020B0806030902050204"/>
                <a:ea typeface="+mj-ea"/>
                <a:cs typeface="+mj-cs"/>
              </a:rPr>
            </a:br>
            <a:r>
              <a:rPr lang="en-GB" sz="5100" cap="all" spc="200" dirty="0" smtClean="0">
                <a:latin typeface="Impact" panose="020B0806030902050204"/>
                <a:ea typeface="+mj-ea"/>
                <a:cs typeface="+mj-cs"/>
              </a:rPr>
              <a:t>Not using ETW events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351588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968214" y="329185"/>
            <a:ext cx="10178322" cy="582472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pl-PL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async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Task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Default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GB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</a:t>
            </a:r>
            <a:r>
              <a:rPr lang="pl-PL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buffer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[8 * 1024];</a:t>
            </a:r>
          </a:p>
          <a:p>
            <a:pPr marL="0" indent="0">
              <a:buNone/>
            </a:pPr>
            <a:r>
              <a:rPr lang="en-GB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</a:t>
            </a:r>
            <a:r>
              <a:rPr lang="pl-PL" dirty="0" smtClean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i = 0; i &lt;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Iterations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; i++)</a:t>
            </a:r>
          </a:p>
          <a:p>
            <a:pPr marL="0" indent="0">
              <a:buNone/>
            </a:pPr>
            <a:r>
              <a:rPr lang="en-GB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   </a:t>
            </a:r>
            <a:r>
              <a:rPr lang="en-US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foreach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var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file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Directory.EnumerateFiles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"images"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))</a:t>
            </a:r>
          </a:p>
          <a:p>
            <a:pPr marL="0" indent="0">
              <a:buNone/>
            </a:pPr>
            <a:r>
              <a:rPr lang="en-GB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      </a:t>
            </a:r>
            <a:r>
              <a:rPr lang="pl-PL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fileInfo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FileInfo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(file);</a:t>
            </a:r>
          </a:p>
          <a:p>
            <a:pPr marL="0" indent="0">
              <a:buNone/>
            </a:pP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GB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     </a:t>
            </a:r>
            <a:r>
              <a:rPr lang="pl-PL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array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fileInfo.Length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];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      await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using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stream =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File.OpenRead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(file);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      await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ReadStreamToArray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fileInfo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stream, buffer, array);</a:t>
            </a:r>
          </a:p>
          <a:p>
            <a:pPr marL="0" indent="0">
              <a:buNone/>
            </a:pPr>
            <a:r>
              <a:rPr lang="en-GB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722576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91" y="0"/>
            <a:ext cx="101046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500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980387" y="270155"/>
            <a:ext cx="10953947" cy="5632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CommandLine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en-GB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en-GB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"C:\dev\DPF\Src\DPF.ArrayPool\bin\Release\netcoreapp3.0\DPF.ArrayPool.exe"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Runtime Version: V 4.0.30319.0 (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built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on 13/09/2019 01:02:04)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CLR Startup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Flags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None</a:t>
            </a:r>
            <a:endParaRPr kumimoji="0" lang="pl-PL" altLang="pl-PL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Total CPU Time: 11,368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msec</a:t>
            </a:r>
            <a:endParaRPr kumimoji="0" lang="pl-PL" altLang="pl-PL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Total GC CPU Time: 19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msec</a:t>
            </a:r>
            <a:endParaRPr kumimoji="0" lang="pl-PL" altLang="pl-PL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Total </a:t>
            </a:r>
            <a:r>
              <a:rPr kumimoji="0" lang="pl-PL" altLang="pl-PL" sz="24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Allocs</a:t>
            </a:r>
            <a:r>
              <a:rPr kumimoji="0" lang="pl-PL" altLang="pl-PL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: 1,263.242 MB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GC CPU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MSec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/MB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Alloc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: 0.015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MSec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/MB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Total GC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Pause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: 20.5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msec</a:t>
            </a:r>
            <a:endParaRPr kumimoji="0" lang="pl-PL" altLang="pl-PL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% Time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paused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for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Garbage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Collection: 0.3%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% CPU Time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spent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Garbage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Collecting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: 0.2%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Max GC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Heap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: 145.235 MB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Peak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Process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Working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Set: 170.570 MB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Peak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Virtual Memory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Usage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: 2,199,714.988 MB</a:t>
            </a:r>
          </a:p>
        </p:txBody>
      </p:sp>
    </p:spTree>
    <p:extLst>
      <p:ext uri="{BB962C8B-B14F-4D97-AF65-F5344CB8AC3E}">
        <p14:creationId xmlns:p14="http://schemas.microsoft.com/office/powerpoint/2010/main" val="2724339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134720" y="3061789"/>
            <a:ext cx="10178322" cy="1138072"/>
          </a:xfrm>
        </p:spPr>
        <p:txBody>
          <a:bodyPr>
            <a:normAutofit/>
          </a:bodyPr>
          <a:lstStyle/>
          <a:p>
            <a:pPr algn="ctr"/>
            <a:r>
              <a:rPr lang="en-GB" dirty="0" err="1" smtClean="0"/>
              <a:t>ArrayPool</a:t>
            </a:r>
            <a:r>
              <a:rPr lang="en-GB" dirty="0" smtClean="0"/>
              <a:t>&lt;byte&gt;.</a:t>
            </a:r>
            <a:r>
              <a:rPr lang="en-GB" dirty="0" smtClean="0">
                <a:solidFill>
                  <a:schemeClr val="accent1"/>
                </a:solidFill>
              </a:rPr>
              <a:t>Shared</a:t>
            </a:r>
            <a:endParaRPr lang="pl-PL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7897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5412" y="0"/>
            <a:ext cx="9401175" cy="885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273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rostokąt 3"/>
          <p:cNvSpPr/>
          <p:nvPr/>
        </p:nvSpPr>
        <p:spPr>
          <a:xfrm>
            <a:off x="914400" y="-1603147"/>
            <a:ext cx="10872216" cy="89562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GB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GB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GB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l-PL" b="1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arrayPool</a:t>
            </a:r>
            <a:r>
              <a:rPr lang="pl-PL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ArrayPool</a:t>
            </a:r>
            <a:r>
              <a:rPr lang="pl-PL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pl-PL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pl-PL" b="1" dirty="0">
                <a:solidFill>
                  <a:srgbClr val="000000"/>
                </a:solidFill>
                <a:latin typeface="Consolas" panose="020B0609020204030204" pitchFamily="49" charset="0"/>
              </a:rPr>
              <a:t>&gt;.</a:t>
            </a:r>
            <a:r>
              <a:rPr lang="pl-PL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Shared</a:t>
            </a:r>
            <a:r>
              <a:rPr lang="pl-PL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r>
              <a:rPr lang="en-GB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b="1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buffer</a:t>
            </a:r>
            <a:r>
              <a:rPr lang="pl-PL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arrayPool.Rent</a:t>
            </a:r>
            <a:r>
              <a:rPr lang="pl-PL" b="1" dirty="0">
                <a:solidFill>
                  <a:srgbClr val="000000"/>
                </a:solidFill>
                <a:latin typeface="Consolas" panose="020B0609020204030204" pitchFamily="49" charset="0"/>
              </a:rPr>
              <a:t>(8 * 1024);</a:t>
            </a:r>
          </a:p>
          <a:p>
            <a:r>
              <a:rPr lang="pl-PL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try</a:t>
            </a: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dirty="0" smtClean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i = 0; i &lt;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Iterations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; i++)</a:t>
            </a:r>
          </a:p>
          <a:p>
            <a:r>
              <a:rPr lang="en-GB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	</a:t>
            </a:r>
            <a:r>
              <a:rPr lang="en-US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foreach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var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file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Directory.EnumerateFiles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"images"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))</a:t>
            </a:r>
          </a:p>
          <a:p>
            <a:r>
              <a:rPr lang="en-GB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		</a:t>
            </a:r>
            <a:r>
              <a:rPr lang="pl-PL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fileInfo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FileInfo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(file);</a:t>
            </a:r>
          </a:p>
          <a:p>
            <a:r>
              <a:rPr lang="en-GB" b="1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		</a:t>
            </a:r>
            <a:r>
              <a:rPr lang="pl-PL" b="1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array</a:t>
            </a:r>
            <a:r>
              <a:rPr lang="pl-PL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arrayPool.Rent</a:t>
            </a:r>
            <a:r>
              <a:rPr lang="pl-PL" b="1" dirty="0">
                <a:solidFill>
                  <a:srgbClr val="000000"/>
                </a:solidFill>
                <a:latin typeface="Consolas" panose="020B0609020204030204" pitchFamily="49" charset="0"/>
              </a:rPr>
              <a:t>(Convert.ToInt32(</a:t>
            </a:r>
            <a:r>
              <a:rPr lang="pl-PL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fileInfo.Length</a:t>
            </a:r>
            <a:r>
              <a:rPr lang="pl-PL" b="1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  <a:p>
            <a:r>
              <a:rPr lang="en-GB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		</a:t>
            </a:r>
            <a:r>
              <a:rPr lang="pl-PL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try</a:t>
            </a: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          </a:t>
            </a:r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				await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using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stream =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File.OpenRead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(file);</a:t>
            </a:r>
          </a:p>
          <a:p>
            <a:r>
              <a:rPr lang="en-US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				await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ReadStreamToArray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fileInfo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stream, buffer, array);</a:t>
            </a:r>
          </a:p>
          <a:p>
            <a:r>
              <a:rPr lang="en-GB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		</a:t>
            </a:r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          </a:t>
            </a:r>
            <a:r>
              <a:rPr lang="pl-PL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finally</a:t>
            </a: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		</a:t>
            </a:r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			</a:t>
            </a:r>
            <a:r>
              <a:rPr lang="pl-PL" b="1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arrayPool.Return</a:t>
            </a:r>
            <a:r>
              <a:rPr lang="pl-PL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b="1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array</a:t>
            </a:r>
            <a:r>
              <a:rPr lang="pl-PL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GB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		</a:t>
            </a:r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l-PL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finally</a:t>
            </a: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b="1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arrayPool.Return</a:t>
            </a:r>
            <a:r>
              <a:rPr lang="pl-PL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b="1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buffer</a:t>
            </a:r>
            <a:r>
              <a:rPr lang="pl-PL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959150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8262" y="0"/>
            <a:ext cx="99551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160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159464" y="19761"/>
            <a:ext cx="10178322" cy="618344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sz="1150" dirty="0"/>
              <a:t>00007ffc`d7459170 </a:t>
            </a:r>
            <a:r>
              <a:rPr lang="pl-PL" sz="1150" b="1" dirty="0" smtClean="0"/>
              <a:t>XOR</a:t>
            </a:r>
            <a:r>
              <a:rPr lang="pl-PL" sz="1150" dirty="0" smtClean="0"/>
              <a:t>(Int32 </a:t>
            </a:r>
            <a:r>
              <a:rPr lang="pl-PL" sz="1150" dirty="0" err="1" smtClean="0"/>
              <a:t>ByRef</a:t>
            </a:r>
            <a:r>
              <a:rPr lang="pl-PL" sz="1150" dirty="0"/>
              <a:t>, Int32 </a:t>
            </a:r>
            <a:r>
              <a:rPr lang="pl-PL" sz="1150" dirty="0" err="1"/>
              <a:t>ByRef</a:t>
            </a:r>
            <a:r>
              <a:rPr lang="pl-PL" sz="1150" dirty="0"/>
              <a:t>)</a:t>
            </a:r>
          </a:p>
          <a:p>
            <a:pPr marL="0" indent="0">
              <a:buNone/>
            </a:pPr>
            <a:r>
              <a:rPr lang="pl-PL" sz="1150" dirty="0"/>
              <a:t>IL_0000: </a:t>
            </a:r>
            <a:r>
              <a:rPr lang="pl-PL" sz="1150" dirty="0" smtClean="0"/>
              <a:t>ldarg.1</a:t>
            </a:r>
            <a:r>
              <a:rPr lang="en-GB" sz="1150" dirty="0" smtClean="0"/>
              <a:t>, </a:t>
            </a:r>
            <a:r>
              <a:rPr lang="pl-PL" sz="1150" dirty="0" smtClean="0"/>
              <a:t>IL_0001</a:t>
            </a:r>
            <a:r>
              <a:rPr lang="pl-PL" sz="1150" dirty="0"/>
              <a:t>: ldarg.1</a:t>
            </a:r>
          </a:p>
          <a:p>
            <a:pPr marL="0" indent="0">
              <a:buNone/>
            </a:pPr>
            <a:r>
              <a:rPr lang="pl-PL" sz="1150" dirty="0"/>
              <a:t>IL_0002: </a:t>
            </a:r>
            <a:r>
              <a:rPr lang="pl-PL" sz="1150" dirty="0" smtClean="0"/>
              <a:t>ldind.i4</a:t>
            </a:r>
            <a:r>
              <a:rPr lang="en-GB" sz="1150" dirty="0" smtClean="0"/>
              <a:t>, </a:t>
            </a:r>
            <a:r>
              <a:rPr lang="pl-PL" sz="1150" dirty="0" smtClean="0"/>
              <a:t>IL_0003</a:t>
            </a:r>
            <a:r>
              <a:rPr lang="pl-PL" sz="1150" dirty="0"/>
              <a:t>: </a:t>
            </a:r>
            <a:r>
              <a:rPr lang="pl-PL" sz="1150" dirty="0" smtClean="0"/>
              <a:t>ldarg.2</a:t>
            </a:r>
            <a:endParaRPr lang="pl-PL" sz="1150" dirty="0"/>
          </a:p>
          <a:p>
            <a:pPr marL="0" indent="0">
              <a:buNone/>
            </a:pPr>
            <a:r>
              <a:rPr lang="pl-PL" sz="1150" dirty="0"/>
              <a:t>IL_0004: </a:t>
            </a:r>
            <a:r>
              <a:rPr lang="pl-PL" sz="1150" dirty="0" smtClean="0"/>
              <a:t>ldind.i4</a:t>
            </a:r>
            <a:r>
              <a:rPr lang="en-GB" sz="1150" dirty="0" smtClean="0"/>
              <a:t>, </a:t>
            </a:r>
            <a:endParaRPr lang="pl-PL" sz="1150" dirty="0" smtClean="0"/>
          </a:p>
          <a:p>
            <a:pPr marL="0" indent="0">
              <a:buNone/>
            </a:pPr>
            <a:r>
              <a:rPr lang="pl-PL" sz="1150" dirty="0" smtClean="0"/>
              <a:t>IL_0005: </a:t>
            </a:r>
            <a:r>
              <a:rPr lang="pl-PL" sz="1150" b="1" dirty="0" err="1" smtClean="0"/>
              <a:t>xor</a:t>
            </a:r>
            <a:endParaRPr lang="pl-PL" sz="1150" b="1" dirty="0" smtClean="0"/>
          </a:p>
          <a:p>
            <a:pPr marL="0" indent="0">
              <a:buNone/>
            </a:pPr>
            <a:r>
              <a:rPr lang="pl-PL" sz="1150" dirty="0" smtClean="0"/>
              <a:t>IL_0006</a:t>
            </a:r>
            <a:r>
              <a:rPr lang="pl-PL" sz="1150" dirty="0"/>
              <a:t>: stind.i4</a:t>
            </a:r>
          </a:p>
          <a:p>
            <a:pPr marL="0" indent="0">
              <a:buNone/>
            </a:pPr>
            <a:r>
              <a:rPr lang="pl-PL" sz="1150" dirty="0"/>
              <a:t>00007ffc`d7459170 418b00          </a:t>
            </a:r>
            <a:r>
              <a:rPr lang="pl-PL" sz="1150" b="1" dirty="0" err="1"/>
              <a:t>mov</a:t>
            </a:r>
            <a:r>
              <a:rPr lang="pl-PL" sz="1150" dirty="0"/>
              <a:t>     </a:t>
            </a:r>
            <a:r>
              <a:rPr lang="pl-PL" sz="1150" dirty="0" err="1"/>
              <a:t>eax,dword</a:t>
            </a:r>
            <a:r>
              <a:rPr lang="pl-PL" sz="1150" dirty="0"/>
              <a:t> </a:t>
            </a:r>
            <a:r>
              <a:rPr lang="pl-PL" sz="1150" dirty="0" err="1"/>
              <a:t>ptr</a:t>
            </a:r>
            <a:r>
              <a:rPr lang="pl-PL" sz="1150" dirty="0"/>
              <a:t> [r8]</a:t>
            </a:r>
          </a:p>
          <a:p>
            <a:pPr marL="0" indent="0">
              <a:buNone/>
            </a:pPr>
            <a:r>
              <a:rPr lang="pl-PL" sz="1150" dirty="0"/>
              <a:t>00007ffc`d7459173 3102            </a:t>
            </a:r>
            <a:r>
              <a:rPr lang="en-GB" sz="1150" dirty="0" smtClean="0"/>
              <a:t>  </a:t>
            </a:r>
            <a:r>
              <a:rPr lang="pl-PL" sz="1150" b="1" dirty="0" err="1" smtClean="0"/>
              <a:t>xor</a:t>
            </a:r>
            <a:r>
              <a:rPr lang="pl-PL" sz="1150" dirty="0" smtClean="0"/>
              <a:t>     </a:t>
            </a:r>
            <a:r>
              <a:rPr lang="pl-PL" sz="1150" dirty="0" err="1"/>
              <a:t>dword</a:t>
            </a:r>
            <a:r>
              <a:rPr lang="pl-PL" sz="1150" dirty="0"/>
              <a:t> </a:t>
            </a:r>
            <a:r>
              <a:rPr lang="pl-PL" sz="1150" dirty="0" err="1"/>
              <a:t>ptr</a:t>
            </a:r>
            <a:r>
              <a:rPr lang="pl-PL" sz="1150" dirty="0"/>
              <a:t> [</a:t>
            </a:r>
            <a:r>
              <a:rPr lang="pl-PL" sz="1150" dirty="0" err="1"/>
              <a:t>rdx</a:t>
            </a:r>
            <a:r>
              <a:rPr lang="pl-PL" sz="1150" dirty="0"/>
              <a:t>],</a:t>
            </a:r>
            <a:r>
              <a:rPr lang="pl-PL" sz="1150" dirty="0" err="1"/>
              <a:t>eax</a:t>
            </a:r>
            <a:endParaRPr lang="pl-PL" sz="1150" dirty="0"/>
          </a:p>
          <a:p>
            <a:pPr marL="0" indent="0">
              <a:buNone/>
            </a:pPr>
            <a:r>
              <a:rPr lang="pl-PL" sz="1150" dirty="0"/>
              <a:t>IL_0007: </a:t>
            </a:r>
            <a:r>
              <a:rPr lang="pl-PL" sz="1150" dirty="0" smtClean="0"/>
              <a:t>ldarg.2</a:t>
            </a:r>
            <a:r>
              <a:rPr lang="en-GB" sz="1150" dirty="0" smtClean="0"/>
              <a:t>, </a:t>
            </a:r>
            <a:r>
              <a:rPr lang="pl-PL" sz="1150" dirty="0" smtClean="0"/>
              <a:t>IL_0008</a:t>
            </a:r>
            <a:r>
              <a:rPr lang="pl-PL" sz="1150" dirty="0"/>
              <a:t>: ldarg.1</a:t>
            </a:r>
          </a:p>
          <a:p>
            <a:pPr marL="0" indent="0">
              <a:buNone/>
            </a:pPr>
            <a:r>
              <a:rPr lang="pl-PL" sz="1150" dirty="0"/>
              <a:t>IL_0009: </a:t>
            </a:r>
            <a:r>
              <a:rPr lang="pl-PL" sz="1150" dirty="0" smtClean="0"/>
              <a:t>ldind.i4</a:t>
            </a:r>
            <a:r>
              <a:rPr lang="en-GB" sz="1150" dirty="0" smtClean="0"/>
              <a:t>, </a:t>
            </a:r>
            <a:r>
              <a:rPr lang="pl-PL" sz="1150" dirty="0" smtClean="0"/>
              <a:t>IL_000a</a:t>
            </a:r>
            <a:r>
              <a:rPr lang="pl-PL" sz="1150" dirty="0"/>
              <a:t>: ldarg.2</a:t>
            </a:r>
          </a:p>
          <a:p>
            <a:pPr marL="0" indent="0">
              <a:buNone/>
            </a:pPr>
            <a:r>
              <a:rPr lang="pl-PL" sz="1150" dirty="0"/>
              <a:t>IL_000b: </a:t>
            </a:r>
            <a:r>
              <a:rPr lang="pl-PL" sz="1150" dirty="0" smtClean="0"/>
              <a:t>ldind.i4</a:t>
            </a:r>
            <a:r>
              <a:rPr lang="en-GB" sz="1150" dirty="0" smtClean="0"/>
              <a:t> </a:t>
            </a:r>
            <a:endParaRPr lang="pl-PL" sz="1150" dirty="0"/>
          </a:p>
          <a:p>
            <a:pPr marL="0" indent="0">
              <a:buNone/>
            </a:pPr>
            <a:r>
              <a:rPr lang="pl-PL" sz="1150" dirty="0"/>
              <a:t>IL_000c: </a:t>
            </a:r>
            <a:r>
              <a:rPr lang="pl-PL" sz="1150" b="1" dirty="0" err="1"/>
              <a:t>xor</a:t>
            </a:r>
            <a:endParaRPr lang="pl-PL" sz="1150" b="1" dirty="0"/>
          </a:p>
          <a:p>
            <a:pPr marL="0" indent="0">
              <a:buNone/>
            </a:pPr>
            <a:r>
              <a:rPr lang="pl-PL" sz="1150" dirty="0"/>
              <a:t>IL_000d: stind.i4</a:t>
            </a:r>
          </a:p>
          <a:p>
            <a:pPr marL="0" indent="0">
              <a:buNone/>
            </a:pPr>
            <a:r>
              <a:rPr lang="pl-PL" sz="1150" dirty="0"/>
              <a:t>00007ffc`d7459175 8b02            </a:t>
            </a:r>
            <a:r>
              <a:rPr lang="en-GB" sz="1150" dirty="0" smtClean="0"/>
              <a:t>  </a:t>
            </a:r>
            <a:r>
              <a:rPr lang="pl-PL" sz="1150" b="1" dirty="0" err="1" smtClean="0"/>
              <a:t>mov</a:t>
            </a:r>
            <a:r>
              <a:rPr lang="pl-PL" sz="1150" dirty="0" smtClean="0"/>
              <a:t>     </a:t>
            </a:r>
            <a:r>
              <a:rPr lang="pl-PL" sz="1150" dirty="0" err="1"/>
              <a:t>eax,dword</a:t>
            </a:r>
            <a:r>
              <a:rPr lang="pl-PL" sz="1150" dirty="0"/>
              <a:t> </a:t>
            </a:r>
            <a:r>
              <a:rPr lang="pl-PL" sz="1150" dirty="0" err="1"/>
              <a:t>ptr</a:t>
            </a:r>
            <a:r>
              <a:rPr lang="pl-PL" sz="1150" dirty="0"/>
              <a:t> [</a:t>
            </a:r>
            <a:r>
              <a:rPr lang="pl-PL" sz="1150" dirty="0" err="1"/>
              <a:t>rdx</a:t>
            </a:r>
            <a:r>
              <a:rPr lang="pl-PL" sz="1150" dirty="0"/>
              <a:t>]</a:t>
            </a:r>
          </a:p>
          <a:p>
            <a:pPr marL="0" indent="0">
              <a:buNone/>
            </a:pPr>
            <a:r>
              <a:rPr lang="pl-PL" sz="1150" dirty="0"/>
              <a:t>00007ffc`d7459177 413100        </a:t>
            </a:r>
            <a:r>
              <a:rPr lang="en-GB" sz="1150" dirty="0" smtClean="0"/>
              <a:t>  </a:t>
            </a:r>
            <a:r>
              <a:rPr lang="pl-PL" sz="1150" b="1" dirty="0" err="1" smtClean="0"/>
              <a:t>xor</a:t>
            </a:r>
            <a:r>
              <a:rPr lang="pl-PL" sz="1150" dirty="0" smtClean="0"/>
              <a:t>     </a:t>
            </a:r>
            <a:r>
              <a:rPr lang="pl-PL" sz="1150" dirty="0" err="1"/>
              <a:t>dword</a:t>
            </a:r>
            <a:r>
              <a:rPr lang="pl-PL" sz="1150" dirty="0"/>
              <a:t> </a:t>
            </a:r>
            <a:r>
              <a:rPr lang="pl-PL" sz="1150" dirty="0" err="1"/>
              <a:t>ptr</a:t>
            </a:r>
            <a:r>
              <a:rPr lang="pl-PL" sz="1150" dirty="0"/>
              <a:t> [r8],</a:t>
            </a:r>
            <a:r>
              <a:rPr lang="pl-PL" sz="1150" dirty="0" err="1"/>
              <a:t>eax</a:t>
            </a:r>
            <a:endParaRPr lang="pl-PL" sz="1150" dirty="0"/>
          </a:p>
          <a:p>
            <a:pPr marL="0" indent="0">
              <a:buNone/>
            </a:pPr>
            <a:r>
              <a:rPr lang="pl-PL" sz="1150" dirty="0"/>
              <a:t>IL_000e: </a:t>
            </a:r>
            <a:r>
              <a:rPr lang="pl-PL" sz="1150" dirty="0" smtClean="0"/>
              <a:t>ldarg.1</a:t>
            </a:r>
            <a:r>
              <a:rPr lang="en-GB" sz="1150" dirty="0" smtClean="0"/>
              <a:t>, </a:t>
            </a:r>
            <a:r>
              <a:rPr lang="pl-PL" sz="1150" dirty="0" smtClean="0"/>
              <a:t>IL_000f</a:t>
            </a:r>
            <a:r>
              <a:rPr lang="pl-PL" sz="1150" dirty="0"/>
              <a:t>: ldarg.1</a:t>
            </a:r>
          </a:p>
          <a:p>
            <a:pPr marL="0" indent="0">
              <a:buNone/>
            </a:pPr>
            <a:r>
              <a:rPr lang="pl-PL" sz="1150" dirty="0"/>
              <a:t>IL_0010: </a:t>
            </a:r>
            <a:r>
              <a:rPr lang="pl-PL" sz="1150" dirty="0" smtClean="0"/>
              <a:t>ldind.i4</a:t>
            </a:r>
            <a:r>
              <a:rPr lang="en-GB" sz="1150" dirty="0" smtClean="0"/>
              <a:t>, </a:t>
            </a:r>
            <a:r>
              <a:rPr lang="pl-PL" sz="1150" dirty="0" smtClean="0"/>
              <a:t>IL_0011</a:t>
            </a:r>
            <a:r>
              <a:rPr lang="pl-PL" sz="1150" dirty="0"/>
              <a:t>: ldarg.2</a:t>
            </a:r>
          </a:p>
          <a:p>
            <a:pPr marL="0" indent="0">
              <a:buNone/>
            </a:pPr>
            <a:r>
              <a:rPr lang="pl-PL" sz="1150" dirty="0"/>
              <a:t>IL_0012: ldind.i4</a:t>
            </a:r>
          </a:p>
          <a:p>
            <a:pPr marL="0" indent="0">
              <a:buNone/>
            </a:pPr>
            <a:r>
              <a:rPr lang="pl-PL" sz="1150" dirty="0"/>
              <a:t>IL_0013: </a:t>
            </a:r>
            <a:r>
              <a:rPr lang="pl-PL" sz="1150" b="1" dirty="0" err="1"/>
              <a:t>xor</a:t>
            </a:r>
            <a:endParaRPr lang="pl-PL" sz="1150" b="1" dirty="0"/>
          </a:p>
          <a:p>
            <a:pPr marL="0" indent="0">
              <a:buNone/>
            </a:pPr>
            <a:r>
              <a:rPr lang="pl-PL" sz="1150" dirty="0"/>
              <a:t>IL_0014: stind.i4</a:t>
            </a:r>
          </a:p>
          <a:p>
            <a:pPr marL="0" indent="0">
              <a:buNone/>
            </a:pPr>
            <a:r>
              <a:rPr lang="pl-PL" sz="1150" dirty="0"/>
              <a:t>00007ffc`d745917a 418b00          </a:t>
            </a:r>
            <a:r>
              <a:rPr lang="pl-PL" sz="1150" b="1" dirty="0" err="1"/>
              <a:t>mov</a:t>
            </a:r>
            <a:r>
              <a:rPr lang="pl-PL" sz="1150" dirty="0"/>
              <a:t>     </a:t>
            </a:r>
            <a:r>
              <a:rPr lang="pl-PL" sz="1150" dirty="0" err="1"/>
              <a:t>eax,dword</a:t>
            </a:r>
            <a:r>
              <a:rPr lang="pl-PL" sz="1150" dirty="0"/>
              <a:t> </a:t>
            </a:r>
            <a:r>
              <a:rPr lang="pl-PL" sz="1150" dirty="0" err="1"/>
              <a:t>ptr</a:t>
            </a:r>
            <a:r>
              <a:rPr lang="pl-PL" sz="1150" dirty="0"/>
              <a:t> [r8]</a:t>
            </a:r>
          </a:p>
          <a:p>
            <a:pPr marL="0" indent="0">
              <a:buNone/>
            </a:pPr>
            <a:r>
              <a:rPr lang="pl-PL" sz="1150" dirty="0" smtClean="0"/>
              <a:t>00007ffc`d745917d 3102            </a:t>
            </a:r>
            <a:r>
              <a:rPr lang="en-GB" sz="1150" dirty="0" smtClean="0"/>
              <a:t> </a:t>
            </a:r>
            <a:r>
              <a:rPr lang="pl-PL" sz="1150" b="1" dirty="0" err="1" smtClean="0"/>
              <a:t>xor</a:t>
            </a:r>
            <a:r>
              <a:rPr lang="pl-PL" sz="1150" dirty="0" smtClean="0"/>
              <a:t>     </a:t>
            </a:r>
            <a:r>
              <a:rPr lang="pl-PL" sz="1150" dirty="0" err="1" smtClean="0"/>
              <a:t>dword</a:t>
            </a:r>
            <a:r>
              <a:rPr lang="pl-PL" sz="1150" dirty="0" smtClean="0"/>
              <a:t> </a:t>
            </a:r>
            <a:r>
              <a:rPr lang="pl-PL" sz="1150" dirty="0" err="1" smtClean="0"/>
              <a:t>ptr</a:t>
            </a:r>
            <a:r>
              <a:rPr lang="pl-PL" sz="1150" dirty="0" smtClean="0"/>
              <a:t> [</a:t>
            </a:r>
            <a:r>
              <a:rPr lang="pl-PL" sz="1150" dirty="0" err="1" smtClean="0"/>
              <a:t>rdx</a:t>
            </a:r>
            <a:r>
              <a:rPr lang="pl-PL" sz="1150" dirty="0" smtClean="0"/>
              <a:t>],</a:t>
            </a:r>
            <a:r>
              <a:rPr lang="pl-PL" sz="1150" dirty="0" err="1" smtClean="0"/>
              <a:t>eax</a:t>
            </a:r>
            <a:endParaRPr lang="pl-PL" sz="1150" dirty="0" smtClean="0"/>
          </a:p>
          <a:p>
            <a:pPr marL="0" indent="0">
              <a:buNone/>
            </a:pPr>
            <a:r>
              <a:rPr lang="pl-PL" sz="1150" dirty="0" smtClean="0"/>
              <a:t>IL_0015</a:t>
            </a:r>
            <a:r>
              <a:rPr lang="pl-PL" sz="1150" dirty="0"/>
              <a:t>: </a:t>
            </a:r>
            <a:r>
              <a:rPr lang="pl-PL" sz="1150" dirty="0" err="1"/>
              <a:t>ret</a:t>
            </a:r>
            <a:endParaRPr lang="pl-PL" sz="1150" dirty="0"/>
          </a:p>
          <a:p>
            <a:pPr marL="0" indent="0">
              <a:buNone/>
            </a:pPr>
            <a:r>
              <a:rPr lang="pl-PL" sz="1150" dirty="0"/>
              <a:t>00007ffc`d745917f c3              </a:t>
            </a:r>
            <a:r>
              <a:rPr lang="en-GB" sz="1150" dirty="0" smtClean="0"/>
              <a:t>    </a:t>
            </a:r>
            <a:r>
              <a:rPr lang="pl-PL" sz="1150" dirty="0" err="1" smtClean="0"/>
              <a:t>ret</a:t>
            </a:r>
            <a:endParaRPr lang="pl-PL" sz="1150" dirty="0"/>
          </a:p>
          <a:p>
            <a:pPr marL="0" indent="0">
              <a:buNone/>
            </a:pPr>
            <a:endParaRPr lang="pl-PL" sz="1150" dirty="0"/>
          </a:p>
        </p:txBody>
      </p:sp>
    </p:spTree>
    <p:extLst>
      <p:ext uri="{BB962C8B-B14F-4D97-AF65-F5344CB8AC3E}">
        <p14:creationId xmlns:p14="http://schemas.microsoft.com/office/powerpoint/2010/main" val="3240911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812766" y="-253044"/>
            <a:ext cx="11065007" cy="60016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l-PL" altLang="pl-PL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CommandLine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en-GB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en-GB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"C:\dev\DPF\Src\DPF.ArrayPool\bin\Release\netcoreapp3.0\DPF.ArrayPool.exe"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Runtime Version: V 4.0.30319.0 (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built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on 13/09/2019 01:02:04)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CLR Startup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Flags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None</a:t>
            </a:r>
            <a:endParaRPr kumimoji="0" lang="pl-PL" altLang="pl-PL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Total CPU Time: 12,527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msec</a:t>
            </a:r>
            <a:endParaRPr kumimoji="0" lang="pl-PL" altLang="pl-PL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Total GC CPU Time: 12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msec</a:t>
            </a:r>
            <a:endParaRPr kumimoji="0" lang="pl-PL" altLang="pl-PL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Total </a:t>
            </a:r>
            <a:r>
              <a:rPr kumimoji="0" lang="pl-PL" altLang="pl-PL" sz="24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Allocs</a:t>
            </a:r>
            <a:r>
              <a:rPr kumimoji="0" lang="pl-PL" altLang="pl-PL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: 1,014.148 MB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GC CPU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MSec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/MB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Alloc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: 0.012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MSec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/MB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Total GC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Pause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: 25.1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msec</a:t>
            </a:r>
            <a:endParaRPr kumimoji="0" lang="pl-PL" altLang="pl-PL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% Time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paused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for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Garbage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Collection: 0.3%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% CPU Time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spent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Garbage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Collecting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: 0.1%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Max GC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Heap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: 146.111 MB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Peak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Process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Working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Set: 158.175 MB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Peak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Virtual Memory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Usage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: 2,199,715.676 MB</a:t>
            </a:r>
          </a:p>
        </p:txBody>
      </p:sp>
    </p:spTree>
    <p:extLst>
      <p:ext uri="{BB962C8B-B14F-4D97-AF65-F5344CB8AC3E}">
        <p14:creationId xmlns:p14="http://schemas.microsoft.com/office/powerpoint/2010/main" val="1946522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077942" y="1234441"/>
            <a:ext cx="10178322" cy="3593591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US" sz="3600" b="1" dirty="0"/>
              <a:t>Remarks</a:t>
            </a:r>
          </a:p>
          <a:p>
            <a:pPr marL="0" indent="0" algn="just">
              <a:buNone/>
            </a:pPr>
            <a:r>
              <a:rPr lang="en-US" sz="3600" dirty="0"/>
              <a:t>Using the </a:t>
            </a:r>
            <a:r>
              <a:rPr lang="en-US" sz="3600" u="sng" dirty="0" err="1">
                <a:hlinkClick r:id="rId2"/>
              </a:rPr>
              <a:t>ArrayPool</a:t>
            </a:r>
            <a:r>
              <a:rPr lang="en-US" sz="3600" u="sng" dirty="0">
                <a:hlinkClick r:id="rId2"/>
              </a:rPr>
              <a:t>&lt;T&gt;</a:t>
            </a:r>
            <a:r>
              <a:rPr lang="en-US" sz="3600" dirty="0"/>
              <a:t> class to rent and return buffers (using the </a:t>
            </a:r>
            <a:r>
              <a:rPr lang="en-US" sz="3600" u="sng" dirty="0">
                <a:hlinkClick r:id="rId3"/>
              </a:rPr>
              <a:t>Rent</a:t>
            </a:r>
            <a:r>
              <a:rPr lang="en-US" sz="3600" dirty="0"/>
              <a:t> and </a:t>
            </a:r>
            <a:r>
              <a:rPr lang="en-US" sz="3600" u="sng" dirty="0">
                <a:hlinkClick r:id="rId4"/>
              </a:rPr>
              <a:t>Return</a:t>
            </a:r>
            <a:r>
              <a:rPr lang="en-US" sz="3600" dirty="0"/>
              <a:t> methods) </a:t>
            </a:r>
            <a:r>
              <a:rPr lang="en-US" sz="3600" b="1" dirty="0"/>
              <a:t>can improve performance</a:t>
            </a:r>
            <a:r>
              <a:rPr lang="en-US" sz="3600" dirty="0"/>
              <a:t> in situations where arrays are created and destroyed frequently, resulting in significant memory pressure on the garbage collector.</a:t>
            </a:r>
          </a:p>
          <a:p>
            <a:pPr marL="0" indent="0" algn="just">
              <a:buNone/>
            </a:pPr>
            <a:endParaRPr lang="pl-PL" sz="3600" dirty="0"/>
          </a:p>
        </p:txBody>
      </p:sp>
    </p:spTree>
    <p:extLst>
      <p:ext uri="{BB962C8B-B14F-4D97-AF65-F5344CB8AC3E}">
        <p14:creationId xmlns:p14="http://schemas.microsoft.com/office/powerpoint/2010/main" val="341383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4" y="0"/>
            <a:ext cx="121816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325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76926" y="-721896"/>
            <a:ext cx="14068926" cy="7913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631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134720" y="3061789"/>
            <a:ext cx="10178322" cy="1138072"/>
          </a:xfrm>
        </p:spPr>
        <p:txBody>
          <a:bodyPr>
            <a:normAutofit/>
          </a:bodyPr>
          <a:lstStyle/>
          <a:p>
            <a:pPr algn="ctr"/>
            <a:r>
              <a:rPr lang="en-GB" dirty="0" err="1" smtClean="0"/>
              <a:t>ArrayPool</a:t>
            </a:r>
            <a:r>
              <a:rPr lang="en-GB" dirty="0" smtClean="0"/>
              <a:t>&lt;byte&gt;.</a:t>
            </a:r>
            <a:r>
              <a:rPr lang="en-GB" dirty="0" smtClean="0">
                <a:solidFill>
                  <a:schemeClr val="accent1"/>
                </a:solidFill>
              </a:rPr>
              <a:t>Create</a:t>
            </a:r>
            <a:endParaRPr lang="pl-PL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4028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rostokąt 5"/>
          <p:cNvSpPr/>
          <p:nvPr/>
        </p:nvSpPr>
        <p:spPr>
          <a:xfrm>
            <a:off x="885524" y="0"/>
            <a:ext cx="11084560" cy="72327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5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550" dirty="0" err="1">
                <a:solidFill>
                  <a:srgbClr val="000000"/>
                </a:solidFill>
                <a:latin typeface="Consolas" panose="020B0609020204030204" pitchFamily="49" charset="0"/>
              </a:rPr>
              <a:t>biggestFile</a:t>
            </a:r>
            <a:r>
              <a:rPr lang="en-US" sz="155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550" dirty="0" err="1">
                <a:solidFill>
                  <a:srgbClr val="000000"/>
                </a:solidFill>
                <a:latin typeface="Consolas" panose="020B0609020204030204" pitchFamily="49" charset="0"/>
              </a:rPr>
              <a:t>Directory.GetFiles</a:t>
            </a:r>
            <a:r>
              <a:rPr lang="en-US" sz="155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550" dirty="0">
                <a:solidFill>
                  <a:srgbClr val="A31515"/>
                </a:solidFill>
                <a:latin typeface="Consolas" panose="020B0609020204030204" pitchFamily="49" charset="0"/>
              </a:rPr>
              <a:t>"images"</a:t>
            </a:r>
            <a:r>
              <a:rPr lang="en-US" sz="1550" dirty="0">
                <a:solidFill>
                  <a:srgbClr val="000000"/>
                </a:solidFill>
                <a:latin typeface="Consolas" panose="020B0609020204030204" pitchFamily="49" charset="0"/>
              </a:rPr>
              <a:t>).Select(x =&gt; </a:t>
            </a:r>
            <a:r>
              <a:rPr lang="en-US" sz="155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55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550" dirty="0" err="1">
                <a:solidFill>
                  <a:srgbClr val="000000"/>
                </a:solidFill>
                <a:latin typeface="Consolas" panose="020B0609020204030204" pitchFamily="49" charset="0"/>
              </a:rPr>
              <a:t>FileInfo</a:t>
            </a:r>
            <a:r>
              <a:rPr lang="en-US" sz="1550" dirty="0">
                <a:solidFill>
                  <a:srgbClr val="000000"/>
                </a:solidFill>
                <a:latin typeface="Consolas" panose="020B0609020204030204" pitchFamily="49" charset="0"/>
              </a:rPr>
              <a:t>(x)).Select(x =&gt; </a:t>
            </a:r>
            <a:r>
              <a:rPr lang="en-US" sz="1550" dirty="0" err="1">
                <a:solidFill>
                  <a:srgbClr val="000000"/>
                </a:solidFill>
                <a:latin typeface="Consolas" panose="020B0609020204030204" pitchFamily="49" charset="0"/>
              </a:rPr>
              <a:t>x.Length</a:t>
            </a:r>
            <a:r>
              <a:rPr lang="en-US" sz="1550" dirty="0">
                <a:solidFill>
                  <a:srgbClr val="000000"/>
                </a:solidFill>
                <a:latin typeface="Consolas" panose="020B0609020204030204" pitchFamily="49" charset="0"/>
              </a:rPr>
              <a:t>).Max();</a:t>
            </a:r>
          </a:p>
          <a:p>
            <a:r>
              <a:rPr lang="pl-PL" sz="1550" b="1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1550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55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arrayPool</a:t>
            </a:r>
            <a:r>
              <a:rPr lang="pl-PL" sz="155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155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ArrayPool</a:t>
            </a:r>
            <a:r>
              <a:rPr lang="pl-PL" sz="155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pl-PL" sz="155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pl-PL" sz="1550" b="1" dirty="0">
                <a:solidFill>
                  <a:srgbClr val="000000"/>
                </a:solidFill>
                <a:latin typeface="Consolas" panose="020B0609020204030204" pitchFamily="49" charset="0"/>
              </a:rPr>
              <a:t>&gt;.</a:t>
            </a:r>
            <a:r>
              <a:rPr lang="pl-PL" sz="155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Create</a:t>
            </a:r>
            <a:r>
              <a:rPr lang="pl-PL" sz="155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55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maxArrayLength</a:t>
            </a:r>
            <a:r>
              <a:rPr lang="pl-PL" sz="1550" b="1" dirty="0">
                <a:solidFill>
                  <a:srgbClr val="000000"/>
                </a:solidFill>
                <a:latin typeface="Consolas" panose="020B0609020204030204" pitchFamily="49" charset="0"/>
              </a:rPr>
              <a:t>: Convert.ToInt32(</a:t>
            </a:r>
            <a:r>
              <a:rPr lang="pl-PL" sz="155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biggestFile</a:t>
            </a:r>
            <a:r>
              <a:rPr lang="pl-PL" sz="1550" b="1" dirty="0">
                <a:solidFill>
                  <a:srgbClr val="000000"/>
                </a:solidFill>
                <a:latin typeface="Consolas" panose="020B0609020204030204" pitchFamily="49" charset="0"/>
              </a:rPr>
              <a:t>), </a:t>
            </a:r>
            <a:r>
              <a:rPr lang="pl-PL" sz="155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maxArraysPerBucket</a:t>
            </a:r>
            <a:r>
              <a:rPr lang="pl-PL" sz="1550" b="1" dirty="0">
                <a:solidFill>
                  <a:srgbClr val="000000"/>
                </a:solidFill>
                <a:latin typeface="Consolas" panose="020B0609020204030204" pitchFamily="49" charset="0"/>
              </a:rPr>
              <a:t>: 1);</a:t>
            </a:r>
          </a:p>
          <a:p>
            <a:r>
              <a:rPr lang="pl-PL" sz="155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550" dirty="0" err="1">
                <a:solidFill>
                  <a:srgbClr val="000000"/>
                </a:solidFill>
                <a:latin typeface="Consolas" panose="020B0609020204030204" pitchFamily="49" charset="0"/>
              </a:rPr>
              <a:t>buffer</a:t>
            </a:r>
            <a:r>
              <a:rPr lang="pl-PL" sz="155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1550" dirty="0" err="1">
                <a:solidFill>
                  <a:srgbClr val="000000"/>
                </a:solidFill>
                <a:latin typeface="Consolas" panose="020B0609020204030204" pitchFamily="49" charset="0"/>
              </a:rPr>
              <a:t>arrayPool.Rent</a:t>
            </a:r>
            <a:r>
              <a:rPr lang="pl-PL" sz="1550" dirty="0">
                <a:solidFill>
                  <a:srgbClr val="000000"/>
                </a:solidFill>
                <a:latin typeface="Consolas" panose="020B0609020204030204" pitchFamily="49" charset="0"/>
              </a:rPr>
              <a:t>(8 * 1024);</a:t>
            </a:r>
          </a:p>
          <a:p>
            <a:r>
              <a:rPr lang="pl-PL" sz="155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try</a:t>
            </a:r>
            <a:endParaRPr lang="pl-PL" sz="15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l-PL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pl-PL" sz="15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55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155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pl-PL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55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55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pl-PL" sz="1550" dirty="0">
                <a:solidFill>
                  <a:srgbClr val="000000"/>
                </a:solidFill>
                <a:latin typeface="Consolas" panose="020B0609020204030204" pitchFamily="49" charset="0"/>
              </a:rPr>
              <a:t> i = 0; i &lt; </a:t>
            </a:r>
            <a:r>
              <a:rPr lang="pl-PL" sz="1550" dirty="0" err="1">
                <a:solidFill>
                  <a:srgbClr val="000000"/>
                </a:solidFill>
                <a:latin typeface="Consolas" panose="020B0609020204030204" pitchFamily="49" charset="0"/>
              </a:rPr>
              <a:t>Iterations</a:t>
            </a:r>
            <a:r>
              <a:rPr lang="pl-PL" sz="1550" dirty="0">
                <a:solidFill>
                  <a:srgbClr val="000000"/>
                </a:solidFill>
                <a:latin typeface="Consolas" panose="020B0609020204030204" pitchFamily="49" charset="0"/>
              </a:rPr>
              <a:t>; i++)</a:t>
            </a:r>
          </a:p>
          <a:p>
            <a:r>
              <a:rPr lang="en-GB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pl-PL" sz="15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55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	</a:t>
            </a:r>
            <a:r>
              <a:rPr lang="en-US" sz="155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foreach</a:t>
            </a:r>
            <a:r>
              <a:rPr lang="en-US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55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550" dirty="0" err="1">
                <a:solidFill>
                  <a:srgbClr val="000000"/>
                </a:solidFill>
                <a:latin typeface="Consolas" panose="020B0609020204030204" pitchFamily="49" charset="0"/>
              </a:rPr>
              <a:t>var</a:t>
            </a:r>
            <a:r>
              <a:rPr lang="en-US" sz="1550" dirty="0">
                <a:solidFill>
                  <a:srgbClr val="000000"/>
                </a:solidFill>
                <a:latin typeface="Consolas" panose="020B0609020204030204" pitchFamily="49" charset="0"/>
              </a:rPr>
              <a:t> file </a:t>
            </a:r>
            <a:r>
              <a:rPr lang="en-US" sz="1550" dirty="0">
                <a:solidFill>
                  <a:srgbClr val="0000FF"/>
                </a:solidFill>
                <a:latin typeface="Consolas" panose="020B0609020204030204" pitchFamily="49" charset="0"/>
              </a:rPr>
              <a:t>in</a:t>
            </a:r>
            <a:r>
              <a:rPr lang="en-US" sz="155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550" dirty="0" err="1">
                <a:solidFill>
                  <a:srgbClr val="000000"/>
                </a:solidFill>
                <a:latin typeface="Consolas" panose="020B0609020204030204" pitchFamily="49" charset="0"/>
              </a:rPr>
              <a:t>Directory.EnumerateFiles</a:t>
            </a:r>
            <a:r>
              <a:rPr lang="en-US" sz="155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550" dirty="0">
                <a:solidFill>
                  <a:srgbClr val="A31515"/>
                </a:solidFill>
                <a:latin typeface="Consolas" panose="020B0609020204030204" pitchFamily="49" charset="0"/>
              </a:rPr>
              <a:t>"images"</a:t>
            </a:r>
            <a:r>
              <a:rPr lang="en-US" sz="1550" dirty="0">
                <a:solidFill>
                  <a:srgbClr val="000000"/>
                </a:solidFill>
                <a:latin typeface="Consolas" panose="020B0609020204030204" pitchFamily="49" charset="0"/>
              </a:rPr>
              <a:t>))</a:t>
            </a:r>
          </a:p>
          <a:p>
            <a:r>
              <a:rPr lang="en-GB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pl-PL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pl-PL" sz="15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55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		</a:t>
            </a:r>
            <a:r>
              <a:rPr lang="pl-PL" sz="155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550" dirty="0" err="1">
                <a:solidFill>
                  <a:srgbClr val="000000"/>
                </a:solidFill>
                <a:latin typeface="Consolas" panose="020B0609020204030204" pitchFamily="49" charset="0"/>
              </a:rPr>
              <a:t>fileInfo</a:t>
            </a:r>
            <a:r>
              <a:rPr lang="pl-PL" sz="155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1550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sz="155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550" dirty="0" err="1">
                <a:solidFill>
                  <a:srgbClr val="000000"/>
                </a:solidFill>
                <a:latin typeface="Consolas" panose="020B0609020204030204" pitchFamily="49" charset="0"/>
              </a:rPr>
              <a:t>FileInfo</a:t>
            </a:r>
            <a:r>
              <a:rPr lang="pl-PL" sz="1550" dirty="0">
                <a:solidFill>
                  <a:srgbClr val="000000"/>
                </a:solidFill>
                <a:latin typeface="Consolas" panose="020B0609020204030204" pitchFamily="49" charset="0"/>
              </a:rPr>
              <a:t>(file);</a:t>
            </a:r>
          </a:p>
          <a:p>
            <a:r>
              <a:rPr lang="en-GB" sz="155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		</a:t>
            </a:r>
            <a:r>
              <a:rPr lang="pl-PL" sz="155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550" dirty="0" err="1">
                <a:solidFill>
                  <a:srgbClr val="000000"/>
                </a:solidFill>
                <a:latin typeface="Consolas" panose="020B0609020204030204" pitchFamily="49" charset="0"/>
              </a:rPr>
              <a:t>array</a:t>
            </a:r>
            <a:r>
              <a:rPr lang="pl-PL" sz="155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1550" dirty="0" err="1">
                <a:solidFill>
                  <a:srgbClr val="000000"/>
                </a:solidFill>
                <a:latin typeface="Consolas" panose="020B0609020204030204" pitchFamily="49" charset="0"/>
              </a:rPr>
              <a:t>arrayPool.Rent</a:t>
            </a:r>
            <a:r>
              <a:rPr lang="pl-PL" sz="1550" dirty="0">
                <a:solidFill>
                  <a:srgbClr val="000000"/>
                </a:solidFill>
                <a:latin typeface="Consolas" panose="020B0609020204030204" pitchFamily="49" charset="0"/>
              </a:rPr>
              <a:t>(Convert.ToInt32(</a:t>
            </a:r>
            <a:r>
              <a:rPr lang="pl-PL" sz="1550" dirty="0" err="1">
                <a:solidFill>
                  <a:srgbClr val="000000"/>
                </a:solidFill>
                <a:latin typeface="Consolas" panose="020B0609020204030204" pitchFamily="49" charset="0"/>
              </a:rPr>
              <a:t>fileInfo.Length</a:t>
            </a:r>
            <a:r>
              <a:rPr lang="pl-PL" sz="1550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  <a:p>
            <a:r>
              <a:rPr lang="en-GB" sz="155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		</a:t>
            </a:r>
            <a:r>
              <a:rPr lang="pl-PL" sz="155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try</a:t>
            </a:r>
            <a:endParaRPr lang="pl-PL" sz="15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		</a:t>
            </a:r>
            <a:r>
              <a:rPr lang="pl-PL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pl-PL" sz="15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55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			await</a:t>
            </a:r>
            <a:r>
              <a:rPr lang="en-US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550" dirty="0">
                <a:solidFill>
                  <a:srgbClr val="0000FF"/>
                </a:solidFill>
                <a:latin typeface="Consolas" panose="020B0609020204030204" pitchFamily="49" charset="0"/>
              </a:rPr>
              <a:t>using</a:t>
            </a:r>
            <a:r>
              <a:rPr lang="en-US" sz="155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55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1550" dirty="0">
                <a:solidFill>
                  <a:srgbClr val="000000"/>
                </a:solidFill>
                <a:latin typeface="Consolas" panose="020B0609020204030204" pitchFamily="49" charset="0"/>
              </a:rPr>
              <a:t> stream = </a:t>
            </a:r>
            <a:r>
              <a:rPr lang="en-US" sz="1550" dirty="0" err="1">
                <a:solidFill>
                  <a:srgbClr val="000000"/>
                </a:solidFill>
                <a:latin typeface="Consolas" panose="020B0609020204030204" pitchFamily="49" charset="0"/>
              </a:rPr>
              <a:t>File.OpenRead</a:t>
            </a:r>
            <a:r>
              <a:rPr lang="en-US" sz="1550" dirty="0">
                <a:solidFill>
                  <a:srgbClr val="000000"/>
                </a:solidFill>
                <a:latin typeface="Consolas" panose="020B0609020204030204" pitchFamily="49" charset="0"/>
              </a:rPr>
              <a:t>(file);</a:t>
            </a:r>
          </a:p>
          <a:p>
            <a:r>
              <a:rPr lang="en-US" sz="155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			await</a:t>
            </a:r>
            <a:r>
              <a:rPr lang="en-US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550" dirty="0" err="1">
                <a:solidFill>
                  <a:srgbClr val="000000"/>
                </a:solidFill>
                <a:latin typeface="Consolas" panose="020B0609020204030204" pitchFamily="49" charset="0"/>
              </a:rPr>
              <a:t>ReadStreamToArray</a:t>
            </a:r>
            <a:r>
              <a:rPr lang="en-US" sz="155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550" dirty="0" err="1">
                <a:solidFill>
                  <a:srgbClr val="000000"/>
                </a:solidFill>
                <a:latin typeface="Consolas" panose="020B0609020204030204" pitchFamily="49" charset="0"/>
              </a:rPr>
              <a:t>fileInfo</a:t>
            </a:r>
            <a:r>
              <a:rPr lang="en-US" sz="1550" dirty="0">
                <a:solidFill>
                  <a:srgbClr val="000000"/>
                </a:solidFill>
                <a:latin typeface="Consolas" panose="020B0609020204030204" pitchFamily="49" charset="0"/>
              </a:rPr>
              <a:t>, stream, buffer, array);</a:t>
            </a:r>
          </a:p>
          <a:p>
            <a:r>
              <a:rPr lang="en-GB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		</a:t>
            </a:r>
            <a:r>
              <a:rPr lang="pl-PL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5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55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		</a:t>
            </a:r>
            <a:r>
              <a:rPr lang="pl-PL" sz="155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finally</a:t>
            </a:r>
            <a:endParaRPr lang="pl-PL" sz="15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		</a:t>
            </a:r>
            <a:r>
              <a:rPr lang="pl-PL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pl-PL" sz="15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			</a:t>
            </a:r>
            <a:r>
              <a:rPr lang="pl-PL" sz="155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arrayPool.Return</a:t>
            </a:r>
            <a:r>
              <a:rPr lang="pl-PL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55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array</a:t>
            </a:r>
            <a:r>
              <a:rPr lang="pl-PL" sz="155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GB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		</a:t>
            </a:r>
            <a:r>
              <a:rPr lang="pl-PL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5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pl-PL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5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5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l-PL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GB" sz="155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l-PL" sz="155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finally</a:t>
            </a:r>
            <a:endParaRPr lang="pl-PL" sz="15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l-PL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pl-PL" sz="15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155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arrayPool.Return</a:t>
            </a:r>
            <a:r>
              <a:rPr lang="pl-PL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55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buffer</a:t>
            </a:r>
            <a:r>
              <a:rPr lang="pl-PL" sz="155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pl-PL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550" dirty="0"/>
          </a:p>
        </p:txBody>
      </p:sp>
    </p:spTree>
    <p:extLst>
      <p:ext uri="{BB962C8B-B14F-4D97-AF65-F5344CB8AC3E}">
        <p14:creationId xmlns:p14="http://schemas.microsoft.com/office/powerpoint/2010/main" val="1962104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775" y="0"/>
            <a:ext cx="10052309" cy="7009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41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idx="1"/>
          </p:nvPr>
        </p:nvSpPr>
        <p:spPr bwMode="auto">
          <a:xfrm>
            <a:off x="890172" y="0"/>
            <a:ext cx="10975764" cy="60016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endParaRPr kumimoji="0" lang="pl-PL" altLang="pl-PL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CommandLine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en-GB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en-GB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"C:\dev\DPF\Src\DPF.ArrayPool\bin\Release\netcoreapp3.0\DPF.ArrayPool.exe"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Runtime Version: V 4.0.30319.0 (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built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on 13/09/2019 01:02:04)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CLR Startup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Flags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None</a:t>
            </a:r>
            <a:endParaRPr kumimoji="0" lang="pl-PL" altLang="pl-PL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Total CPU Time: 11,358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msec</a:t>
            </a:r>
            <a:endParaRPr kumimoji="0" lang="pl-PL" altLang="pl-PL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Total GC CPU Time: 8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msec</a:t>
            </a:r>
            <a:endParaRPr kumimoji="0" lang="pl-PL" altLang="pl-PL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Total </a:t>
            </a:r>
            <a:r>
              <a:rPr kumimoji="0" lang="pl-PL" altLang="pl-PL" sz="24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Allocs</a:t>
            </a:r>
            <a:r>
              <a:rPr kumimoji="0" lang="pl-PL" altLang="pl-PL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: 58.261 MB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GC CPU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MSec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/MB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Alloc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: 0.137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MSec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/MB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Total GC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Pause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: 11.3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msec</a:t>
            </a:r>
            <a:endParaRPr kumimoji="0" lang="pl-PL" altLang="pl-PL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% Time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paused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for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Garbage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Collection: 0.2%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% CPU Time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spent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Garbage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Collecting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: 0.1%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Max GC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Heap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: 37.899 MB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Peak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Process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Working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Set: 51.962 MB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Peak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Virtual Memory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Usage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: 2,199,574.643 MB</a:t>
            </a:r>
          </a:p>
        </p:txBody>
      </p:sp>
    </p:spTree>
    <p:extLst>
      <p:ext uri="{BB962C8B-B14F-4D97-AF65-F5344CB8AC3E}">
        <p14:creationId xmlns:p14="http://schemas.microsoft.com/office/powerpoint/2010/main" val="2798405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zawartości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3" name="Obraz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886" y="821659"/>
            <a:ext cx="12054114" cy="5260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020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Symbol zastępczy zawartości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8199609"/>
              </p:ext>
            </p:extLst>
          </p:nvPr>
        </p:nvGraphicFramePr>
        <p:xfrm>
          <a:off x="963870" y="2381693"/>
          <a:ext cx="10700046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88613">
                  <a:extLst>
                    <a:ext uri="{9D8B030D-6E8A-4147-A177-3AD203B41FA5}">
                      <a16:colId xmlns:a16="http://schemas.microsoft.com/office/drawing/2014/main" val="1173880959"/>
                    </a:ext>
                  </a:extLst>
                </a:gridCol>
                <a:gridCol w="2859009">
                  <a:extLst>
                    <a:ext uri="{9D8B030D-6E8A-4147-A177-3AD203B41FA5}">
                      <a16:colId xmlns:a16="http://schemas.microsoft.com/office/drawing/2014/main" val="346663060"/>
                    </a:ext>
                  </a:extLst>
                </a:gridCol>
                <a:gridCol w="3552424">
                  <a:extLst>
                    <a:ext uri="{9D8B030D-6E8A-4147-A177-3AD203B41FA5}">
                      <a16:colId xmlns:a16="http://schemas.microsoft.com/office/drawing/2014/main" val="5294858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pl-PL" sz="24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400" dirty="0" smtClean="0">
                          <a:latin typeface="Consolas" panose="020B0609020204030204" pitchFamily="49" charset="0"/>
                        </a:rPr>
                        <a:t>Allocated bytes</a:t>
                      </a:r>
                      <a:endParaRPr lang="pl-PL" sz="24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Consolas" panose="020B0609020204030204" pitchFamily="49" charset="0"/>
                        </a:rPr>
                        <a:t>Max GC Heap Size</a:t>
                      </a:r>
                      <a:endParaRPr lang="pl-PL" sz="24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73641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400" dirty="0" smtClean="0">
                          <a:latin typeface="Consolas" panose="020B0609020204030204" pitchFamily="49" charset="0"/>
                        </a:rPr>
                        <a:t>New arrays</a:t>
                      </a:r>
                      <a:endParaRPr lang="pl-PL" sz="24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2400" dirty="0" smtClean="0">
                          <a:latin typeface="Consolas" panose="020B0609020204030204" pitchFamily="49" charset="0"/>
                        </a:rPr>
                        <a:t>1,263.242 MB</a:t>
                      </a:r>
                      <a:endParaRPr lang="pl-PL" sz="24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2400" dirty="0" smtClean="0">
                          <a:latin typeface="Consolas" panose="020B0609020204030204" pitchFamily="49" charset="0"/>
                        </a:rPr>
                        <a:t>145.235 MB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72317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400" dirty="0" smtClean="0">
                          <a:latin typeface="Consolas" panose="020B0609020204030204" pitchFamily="49" charset="0"/>
                        </a:rPr>
                        <a:t>Shared </a:t>
                      </a:r>
                      <a:r>
                        <a:rPr lang="en-GB" sz="2400" dirty="0" err="1" smtClean="0">
                          <a:latin typeface="Consolas" panose="020B0609020204030204" pitchFamily="49" charset="0"/>
                        </a:rPr>
                        <a:t>ArrayPool</a:t>
                      </a:r>
                      <a:endParaRPr lang="pl-PL" sz="24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2400" dirty="0" smtClean="0">
                          <a:latin typeface="Consolas" panose="020B0609020204030204" pitchFamily="49" charset="0"/>
                        </a:rPr>
                        <a:t>1,014.148 MB</a:t>
                      </a:r>
                      <a:endParaRPr lang="pl-PL" sz="24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2400" dirty="0" smtClean="0">
                          <a:latin typeface="Consolas" panose="020B0609020204030204" pitchFamily="49" charset="0"/>
                        </a:rPr>
                        <a:t>146.111 MB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53451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400" dirty="0" smtClean="0">
                          <a:latin typeface="Consolas" panose="020B0609020204030204" pitchFamily="49" charset="0"/>
                        </a:rPr>
                        <a:t>Custom </a:t>
                      </a:r>
                      <a:r>
                        <a:rPr lang="en-GB" sz="2400" dirty="0" err="1" smtClean="0">
                          <a:latin typeface="Consolas" panose="020B0609020204030204" pitchFamily="49" charset="0"/>
                        </a:rPr>
                        <a:t>ArrayPool</a:t>
                      </a:r>
                      <a:r>
                        <a:rPr lang="en-GB" sz="2400" dirty="0" smtClean="0">
                          <a:latin typeface="Consolas" panose="020B0609020204030204" pitchFamily="49" charset="0"/>
                        </a:rPr>
                        <a:t>&lt;byte&gt;</a:t>
                      </a:r>
                      <a:endParaRPr lang="pl-PL" sz="24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2400" dirty="0" smtClean="0">
                          <a:latin typeface="Consolas" panose="020B0609020204030204" pitchFamily="49" charset="0"/>
                        </a:rPr>
                        <a:t>58.261 MB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>
                          <a:latin typeface="Consolas" panose="020B0609020204030204" pitchFamily="49" charset="0"/>
                        </a:rPr>
                        <a:t>37.899 MB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84192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928076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251678" y="374755"/>
            <a:ext cx="10178322" cy="550483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pl-PL" dirty="0"/>
              <a:t>00007ffc`d7459170 </a:t>
            </a:r>
            <a:r>
              <a:rPr lang="pl-PL" b="1" dirty="0" err="1" smtClean="0"/>
              <a:t>TempVariable</a:t>
            </a:r>
            <a:r>
              <a:rPr lang="pl-PL" b="1" dirty="0" smtClean="0"/>
              <a:t>(Int32</a:t>
            </a:r>
            <a:r>
              <a:rPr lang="pl-PL" dirty="0" smtClean="0"/>
              <a:t> </a:t>
            </a:r>
            <a:r>
              <a:rPr lang="pl-PL" dirty="0" err="1"/>
              <a:t>ByRef</a:t>
            </a:r>
            <a:r>
              <a:rPr lang="pl-PL" dirty="0"/>
              <a:t>, Int32 </a:t>
            </a:r>
            <a:r>
              <a:rPr lang="pl-PL" dirty="0" err="1"/>
              <a:t>ByRef</a:t>
            </a:r>
            <a:r>
              <a:rPr lang="pl-PL" dirty="0"/>
              <a:t>)</a:t>
            </a:r>
          </a:p>
          <a:p>
            <a:pPr marL="0" indent="0">
              <a:buNone/>
            </a:pPr>
            <a:r>
              <a:rPr lang="pl-PL" dirty="0"/>
              <a:t>IL_0000: ldarg.1</a:t>
            </a:r>
          </a:p>
          <a:p>
            <a:pPr marL="0" indent="0">
              <a:buNone/>
            </a:pPr>
            <a:r>
              <a:rPr lang="pl-PL" dirty="0"/>
              <a:t>IL_0001: ldind.i4</a:t>
            </a:r>
          </a:p>
          <a:p>
            <a:pPr marL="0" indent="0">
              <a:buNone/>
            </a:pPr>
            <a:r>
              <a:rPr lang="pl-PL" dirty="0"/>
              <a:t>IL_0002: stloc.0</a:t>
            </a:r>
          </a:p>
          <a:p>
            <a:pPr marL="0" indent="0">
              <a:buNone/>
            </a:pPr>
            <a:r>
              <a:rPr lang="pl-PL" dirty="0"/>
              <a:t>00007ffc`d7459170 8b02            </a:t>
            </a:r>
            <a:r>
              <a:rPr lang="en-GB" dirty="0" smtClean="0"/>
              <a:t>  </a:t>
            </a:r>
            <a:r>
              <a:rPr lang="pl-PL" b="1" dirty="0" err="1" smtClean="0"/>
              <a:t>mov</a:t>
            </a:r>
            <a:r>
              <a:rPr lang="pl-PL" dirty="0" smtClean="0"/>
              <a:t>     </a:t>
            </a:r>
            <a:r>
              <a:rPr lang="pl-PL" dirty="0" err="1"/>
              <a:t>eax,dword</a:t>
            </a:r>
            <a:r>
              <a:rPr lang="pl-PL" dirty="0"/>
              <a:t> </a:t>
            </a:r>
            <a:r>
              <a:rPr lang="pl-PL" dirty="0" err="1"/>
              <a:t>ptr</a:t>
            </a:r>
            <a:r>
              <a:rPr lang="pl-PL" dirty="0"/>
              <a:t> [</a:t>
            </a:r>
            <a:r>
              <a:rPr lang="pl-PL" dirty="0" err="1"/>
              <a:t>rdx</a:t>
            </a:r>
            <a:r>
              <a:rPr lang="pl-PL" dirty="0"/>
              <a:t>]</a:t>
            </a:r>
          </a:p>
          <a:p>
            <a:pPr marL="0" indent="0">
              <a:buNone/>
            </a:pPr>
            <a:r>
              <a:rPr lang="pl-PL" dirty="0"/>
              <a:t>IL_0003: ldarg.1</a:t>
            </a:r>
          </a:p>
          <a:p>
            <a:pPr marL="0" indent="0">
              <a:buNone/>
            </a:pPr>
            <a:r>
              <a:rPr lang="pl-PL" dirty="0"/>
              <a:t>IL_0004: ldarg.2</a:t>
            </a:r>
          </a:p>
          <a:p>
            <a:pPr marL="0" indent="0">
              <a:buNone/>
            </a:pPr>
            <a:r>
              <a:rPr lang="pl-PL" dirty="0"/>
              <a:t>IL_0005: ldind.i4</a:t>
            </a:r>
          </a:p>
          <a:p>
            <a:pPr marL="0" indent="0">
              <a:buNone/>
            </a:pPr>
            <a:r>
              <a:rPr lang="pl-PL" dirty="0"/>
              <a:t>IL_0006: stind.i4</a:t>
            </a:r>
          </a:p>
          <a:p>
            <a:pPr marL="0" indent="0">
              <a:buNone/>
            </a:pPr>
            <a:r>
              <a:rPr lang="pl-PL" dirty="0"/>
              <a:t>00007ffc`d7459172 418b08          </a:t>
            </a:r>
            <a:r>
              <a:rPr lang="pl-PL" b="1" dirty="0" err="1"/>
              <a:t>mov</a:t>
            </a:r>
            <a:r>
              <a:rPr lang="pl-PL" dirty="0"/>
              <a:t>     </a:t>
            </a:r>
            <a:r>
              <a:rPr lang="pl-PL" dirty="0" err="1"/>
              <a:t>ecx,dword</a:t>
            </a:r>
            <a:r>
              <a:rPr lang="pl-PL" dirty="0"/>
              <a:t> </a:t>
            </a:r>
            <a:r>
              <a:rPr lang="pl-PL" dirty="0" err="1"/>
              <a:t>ptr</a:t>
            </a:r>
            <a:r>
              <a:rPr lang="pl-PL" dirty="0"/>
              <a:t> [r8]</a:t>
            </a:r>
          </a:p>
          <a:p>
            <a:pPr marL="0" indent="0">
              <a:buNone/>
            </a:pPr>
            <a:r>
              <a:rPr lang="pl-PL" dirty="0"/>
              <a:t>00007ffc`d7459175 890a            </a:t>
            </a:r>
            <a:r>
              <a:rPr lang="en-GB" dirty="0" smtClean="0"/>
              <a:t>  </a:t>
            </a:r>
            <a:r>
              <a:rPr lang="pl-PL" b="1" dirty="0" err="1" smtClean="0"/>
              <a:t>mov</a:t>
            </a:r>
            <a:r>
              <a:rPr lang="pl-PL" dirty="0" smtClean="0"/>
              <a:t>     </a:t>
            </a:r>
            <a:r>
              <a:rPr lang="pl-PL" dirty="0" err="1"/>
              <a:t>dword</a:t>
            </a:r>
            <a:r>
              <a:rPr lang="pl-PL" dirty="0"/>
              <a:t> </a:t>
            </a:r>
            <a:r>
              <a:rPr lang="pl-PL" dirty="0" err="1"/>
              <a:t>ptr</a:t>
            </a:r>
            <a:r>
              <a:rPr lang="pl-PL" dirty="0"/>
              <a:t> [</a:t>
            </a:r>
            <a:r>
              <a:rPr lang="pl-PL" dirty="0" err="1"/>
              <a:t>rdx</a:t>
            </a:r>
            <a:r>
              <a:rPr lang="pl-PL" dirty="0"/>
              <a:t>],</a:t>
            </a:r>
            <a:r>
              <a:rPr lang="pl-PL" dirty="0" err="1"/>
              <a:t>ecx</a:t>
            </a:r>
            <a:endParaRPr lang="pl-PL" dirty="0"/>
          </a:p>
          <a:p>
            <a:pPr marL="0" indent="0">
              <a:buNone/>
            </a:pPr>
            <a:r>
              <a:rPr lang="pl-PL" dirty="0"/>
              <a:t>IL_0007: ldarg.2</a:t>
            </a:r>
          </a:p>
          <a:p>
            <a:pPr marL="0" indent="0">
              <a:buNone/>
            </a:pPr>
            <a:r>
              <a:rPr lang="pl-PL" dirty="0"/>
              <a:t>IL_0008: ldloc.0</a:t>
            </a:r>
          </a:p>
          <a:p>
            <a:pPr marL="0" indent="0">
              <a:buNone/>
            </a:pPr>
            <a:r>
              <a:rPr lang="pl-PL" dirty="0"/>
              <a:t>IL_0009: stind.i4</a:t>
            </a:r>
          </a:p>
          <a:p>
            <a:pPr marL="0" indent="0">
              <a:buNone/>
            </a:pPr>
            <a:r>
              <a:rPr lang="pl-PL" dirty="0"/>
              <a:t>00007ffc`d7459177 418900          </a:t>
            </a:r>
            <a:r>
              <a:rPr lang="pl-PL" b="1" dirty="0" err="1" smtClean="0"/>
              <a:t>mov</a:t>
            </a:r>
            <a:r>
              <a:rPr lang="pl-PL" dirty="0" smtClean="0"/>
              <a:t>     </a:t>
            </a:r>
            <a:r>
              <a:rPr lang="pl-PL" dirty="0" err="1"/>
              <a:t>dword</a:t>
            </a:r>
            <a:r>
              <a:rPr lang="pl-PL" dirty="0"/>
              <a:t> </a:t>
            </a:r>
            <a:r>
              <a:rPr lang="pl-PL" dirty="0" err="1"/>
              <a:t>ptr</a:t>
            </a:r>
            <a:r>
              <a:rPr lang="pl-PL" dirty="0"/>
              <a:t> [r8],</a:t>
            </a:r>
            <a:r>
              <a:rPr lang="pl-PL" dirty="0" err="1"/>
              <a:t>eax</a:t>
            </a:r>
            <a:endParaRPr lang="pl-PL" dirty="0"/>
          </a:p>
          <a:p>
            <a:pPr marL="0" indent="0">
              <a:buNone/>
            </a:pPr>
            <a:r>
              <a:rPr lang="pl-PL" dirty="0"/>
              <a:t>IL_000a: </a:t>
            </a:r>
            <a:r>
              <a:rPr lang="pl-PL" dirty="0" err="1"/>
              <a:t>ret</a:t>
            </a:r>
            <a:endParaRPr lang="pl-PL" dirty="0"/>
          </a:p>
          <a:p>
            <a:pPr marL="0" indent="0">
              <a:buNone/>
            </a:pPr>
            <a:r>
              <a:rPr lang="pl-PL" dirty="0"/>
              <a:t>00007ffc`d745917a c3             </a:t>
            </a:r>
            <a:r>
              <a:rPr lang="en-GB" dirty="0" smtClean="0"/>
              <a:t>     </a:t>
            </a:r>
            <a:r>
              <a:rPr lang="pl-PL" dirty="0" err="1" smtClean="0"/>
              <a:t>ret</a:t>
            </a:r>
            <a:endParaRPr lang="pl-PL" dirty="0"/>
          </a:p>
          <a:p>
            <a:pPr marL="0" indent="0">
              <a:buNone/>
            </a:pP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701548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251678" y="382384"/>
            <a:ext cx="10178322" cy="6147811"/>
          </a:xfrm>
        </p:spPr>
        <p:txBody>
          <a:bodyPr/>
          <a:lstStyle/>
          <a:p>
            <a:pPr algn="ctr"/>
            <a:r>
              <a:rPr lang="en-GB" dirty="0"/>
              <a:t/>
            </a:r>
            <a:br>
              <a:rPr lang="en-GB" dirty="0"/>
            </a:br>
            <a:r>
              <a:rPr lang="en-GB" dirty="0">
                <a:solidFill>
                  <a:schemeClr val="tx1"/>
                </a:solidFill>
              </a:rPr>
              <a:t>TIP</a:t>
            </a:r>
            <a:r>
              <a:rPr lang="en-GB" dirty="0">
                <a:solidFill>
                  <a:schemeClr val="accent4"/>
                </a:solidFill>
              </a:rPr>
              <a:t/>
            </a:r>
            <a:br>
              <a:rPr lang="en-GB" dirty="0">
                <a:solidFill>
                  <a:schemeClr val="accent4"/>
                </a:solidFill>
              </a:rPr>
            </a:br>
            <a:r>
              <a:rPr lang="en-GB" dirty="0"/>
              <a:t/>
            </a:r>
            <a:br>
              <a:rPr lang="en-GB" dirty="0"/>
            </a:br>
            <a:r>
              <a:rPr lang="en-GB" dirty="0" err="1" smtClean="0"/>
              <a:t>arraypool.shared</a:t>
            </a:r>
            <a:r>
              <a:rPr lang="en-GB" dirty="0" smtClean="0"/>
              <a:t> </a:t>
            </a:r>
            <a:r>
              <a:rPr lang="en-GB" dirty="0" smtClean="0">
                <a:solidFill>
                  <a:schemeClr val="accent1"/>
                </a:solidFill>
              </a:rPr>
              <a:t>allocates</a:t>
            </a:r>
            <a:r>
              <a:rPr lang="en-GB" dirty="0" smtClean="0"/>
              <a:t> memory if it needs to rent array </a:t>
            </a:r>
            <a:r>
              <a:rPr lang="en-GB" dirty="0" smtClean="0">
                <a:solidFill>
                  <a:schemeClr val="accent1"/>
                </a:solidFill>
              </a:rPr>
              <a:t>bigger than 2^20 bytes </a:t>
            </a:r>
            <a:r>
              <a:rPr lang="en-GB" dirty="0" smtClean="0">
                <a:solidFill>
                  <a:schemeClr val="tx1"/>
                </a:solidFill>
              </a:rPr>
              <a:t>(</a:t>
            </a:r>
            <a:r>
              <a:rPr lang="en-GB" dirty="0" smtClean="0">
                <a:solidFill>
                  <a:schemeClr val="accent1"/>
                </a:solidFill>
              </a:rPr>
              <a:t>1MB</a:t>
            </a:r>
            <a:r>
              <a:rPr lang="en-GB" dirty="0" smtClean="0"/>
              <a:t>)</a:t>
            </a:r>
            <a:endParaRPr lang="pl-PL" dirty="0"/>
          </a:p>
        </p:txBody>
      </p:sp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682296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251678" y="382384"/>
            <a:ext cx="10178322" cy="6147811"/>
          </a:xfrm>
        </p:spPr>
        <p:txBody>
          <a:bodyPr>
            <a:normAutofit/>
          </a:bodyPr>
          <a:lstStyle/>
          <a:p>
            <a:pPr algn="ctr"/>
            <a:r>
              <a:rPr lang="en-GB" dirty="0" smtClean="0"/>
              <a:t>Issue #6</a:t>
            </a:r>
            <a:r>
              <a:rPr lang="en-GB" dirty="0"/>
              <a:t/>
            </a:r>
            <a:br>
              <a:rPr lang="en-GB" dirty="0"/>
            </a:br>
            <a:r>
              <a:rPr lang="en-GB" dirty="0" smtClean="0"/>
              <a:t/>
            </a:r>
            <a:br>
              <a:rPr lang="en-GB" dirty="0" smtClean="0"/>
            </a:br>
            <a:r>
              <a:rPr lang="en-GB" dirty="0"/>
              <a:t/>
            </a:r>
            <a:br>
              <a:rPr lang="en-GB" dirty="0"/>
            </a:br>
            <a:r>
              <a:rPr lang="en-GB" dirty="0" smtClean="0"/>
              <a:t>relying on the library and cross platform features</a:t>
            </a:r>
            <a:r>
              <a:rPr lang="en-GB" dirty="0"/>
              <a:t/>
            </a:r>
            <a:br>
              <a:rPr lang="en-GB" dirty="0"/>
            </a:br>
            <a:endParaRPr lang="pl-PL" dirty="0"/>
          </a:p>
        </p:txBody>
      </p:sp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053939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286188" y="1925165"/>
            <a:ext cx="10178322" cy="256204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2B91AF"/>
                </a:solidFill>
                <a:latin typeface="Consolas" panose="020B0609020204030204" pitchFamily="49" charset="0"/>
              </a:rPr>
              <a:t>TelemetryEntry</a:t>
            </a: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DateTimeOffset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Timestamp {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get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set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UserId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{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get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set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395668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261474" y="391886"/>
            <a:ext cx="10178322" cy="352691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Route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dirty="0">
                <a:solidFill>
                  <a:srgbClr val="A31515"/>
                </a:solidFill>
                <a:latin typeface="Consolas" panose="020B0609020204030204" pitchFamily="49" charset="0"/>
              </a:rPr>
              <a:t>"[</a:t>
            </a:r>
            <a:r>
              <a:rPr lang="pl-PL" dirty="0" err="1">
                <a:solidFill>
                  <a:srgbClr val="A31515"/>
                </a:solidFill>
                <a:latin typeface="Consolas" panose="020B0609020204030204" pitchFamily="49" charset="0"/>
              </a:rPr>
              <a:t>controller</a:t>
            </a:r>
            <a:r>
              <a:rPr lang="pl-PL" dirty="0">
                <a:solidFill>
                  <a:srgbClr val="A31515"/>
                </a:solidFill>
                <a:latin typeface="Consolas" panose="020B0609020204030204" pitchFamily="49" charset="0"/>
              </a:rPr>
              <a:t>]"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)]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ApiController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  <a:p>
            <a:pPr marL="0" indent="0">
              <a:buNone/>
            </a:pP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2B91AF"/>
                </a:solidFill>
                <a:latin typeface="Consolas" panose="020B0609020204030204" pitchFamily="49" charset="0"/>
              </a:rPr>
              <a:t>TelemetryController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: Controller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[Http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Put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	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async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Task&lt;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IActionResult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&gt; Insert([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FromServices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]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DataStorageService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db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      {</a:t>
            </a:r>
          </a:p>
          <a:p>
            <a:pPr marL="0" indent="0">
              <a:buNone/>
            </a:pP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		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entry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CreateEntry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db.Insert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entry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NoContent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GB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800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731746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Znalezione obrazy dla zapytania cosmosd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7507" y="948906"/>
            <a:ext cx="8197546" cy="4303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660815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261474" y="391885"/>
            <a:ext cx="10178322" cy="646611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2B91AF"/>
                </a:solidFill>
                <a:latin typeface="Consolas" panose="020B0609020204030204" pitchFamily="49" charset="0"/>
              </a:rPr>
              <a:t>DataStorageService</a:t>
            </a:r>
            <a:endParaRPr lang="pl-PL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readonly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DataStorageServiceOptions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_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options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readonly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DocumentClient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_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en-GB" sz="18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SlowDataStorageService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DataStorageServiceOptions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options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{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_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options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options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_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DocumentClient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options.Endpoint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options.ApiKey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_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client.CreateDatabaseIfNotExistsAsync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Database { Id =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options.DatabaseName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}).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GetAwaiter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().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GetResult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_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client.CreateDocumentCollectionIfNotExistsAsync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UriFactory.CreateDatabaseUri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options.DatabaseName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),</a:t>
            </a:r>
          </a:p>
          <a:p>
            <a:pPr marL="0" indent="0">
              <a:buNone/>
            </a:pP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DocumentCollection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{ Id =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options.CollectionName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})</a:t>
            </a:r>
          </a:p>
          <a:p>
            <a:pPr marL="0" indent="0">
              <a:buNone/>
            </a:pP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.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GetAwaiter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().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GetResult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pPr marL="0" indent="0">
              <a:buNone/>
            </a:pP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400" dirty="0"/>
          </a:p>
        </p:txBody>
      </p:sp>
      <p:sp>
        <p:nvSpPr>
          <p:cNvPr id="4" name="Prostokąt 3"/>
          <p:cNvSpPr/>
          <p:nvPr/>
        </p:nvSpPr>
        <p:spPr>
          <a:xfrm>
            <a:off x="4268944" y="4130545"/>
            <a:ext cx="33505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GetAwaiter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().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GetResult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</p:txBody>
      </p:sp>
      <p:sp>
        <p:nvSpPr>
          <p:cNvPr id="5" name="Prostokąt 4"/>
          <p:cNvSpPr/>
          <p:nvPr/>
        </p:nvSpPr>
        <p:spPr>
          <a:xfrm>
            <a:off x="3394360" y="5692259"/>
            <a:ext cx="32239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GetAwaiter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().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GetResult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  <a:endParaRPr lang="pl-PL" dirty="0"/>
          </a:p>
        </p:txBody>
      </p:sp>
      <p:sp>
        <p:nvSpPr>
          <p:cNvPr id="6" name="pole tekstowe 5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087611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4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174977" y="1553420"/>
            <a:ext cx="10178322" cy="1172754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async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Task Insert(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TelemetryEntry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telemetryEntry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en-GB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collectionUri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UriFactory.CreateDocumentCollectionUri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options.DatabaseName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, _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options.CollectionName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_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client.CreateDocumentAsync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collectionUri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telemetryEntry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400" dirty="0"/>
          </a:p>
        </p:txBody>
      </p:sp>
      <p:sp>
        <p:nvSpPr>
          <p:cNvPr id="2" name="Prostokąt 1"/>
          <p:cNvSpPr/>
          <p:nvPr/>
        </p:nvSpPr>
        <p:spPr>
          <a:xfrm>
            <a:off x="2554027" y="2648824"/>
            <a:ext cx="36038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CreateDocumentCollectionUri</a:t>
            </a:r>
            <a:endParaRPr lang="pl-PL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888721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4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150263" y="1417497"/>
            <a:ext cx="10178322" cy="1172754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ConfigureServices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IServiceCollection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 services)</a:t>
            </a:r>
          </a:p>
          <a:p>
            <a:pPr marL="0" indent="0">
              <a:buNone/>
            </a:pP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dbOptions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GetOptions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GB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24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services.AddSingleton</a:t>
            </a:r>
            <a:r>
              <a:rPr lang="pl-PL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24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dbOptions</a:t>
            </a:r>
            <a:r>
              <a:rPr lang="pl-PL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GB" sz="24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services.AddTransient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DataStorageService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&gt;();</a:t>
            </a:r>
          </a:p>
          <a:p>
            <a:pPr marL="0" indent="0">
              <a:buNone/>
            </a:pP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2400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sp>
        <p:nvSpPr>
          <p:cNvPr id="6" name="Prostokąt 5"/>
          <p:cNvSpPr/>
          <p:nvPr/>
        </p:nvSpPr>
        <p:spPr>
          <a:xfrm>
            <a:off x="3572313" y="3407825"/>
            <a:ext cx="222368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sz="24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AddTransient</a:t>
            </a:r>
            <a:endParaRPr lang="pl-PL" sz="2400" dirty="0"/>
          </a:p>
        </p:txBody>
      </p:sp>
    </p:spTree>
    <p:extLst>
      <p:ext uri="{BB962C8B-B14F-4D97-AF65-F5344CB8AC3E}">
        <p14:creationId xmlns:p14="http://schemas.microsoft.com/office/powerpoint/2010/main" val="3809445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/>
          <a:lstStyle/>
          <a:p>
            <a:r>
              <a:rPr lang="en-GB" dirty="0"/>
              <a:t>Testing – no docs</a:t>
            </a:r>
            <a:endParaRPr lang="pl-PL" dirty="0"/>
          </a:p>
        </p:txBody>
      </p:sp>
      <p:sp>
        <p:nvSpPr>
          <p:cNvPr id="4" name="Prostokąt 3"/>
          <p:cNvSpPr/>
          <p:nvPr/>
        </p:nvSpPr>
        <p:spPr>
          <a:xfrm>
            <a:off x="2381249" y="1426842"/>
            <a:ext cx="8236087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Running 30s test @ http://localhost:5000/telemetry/insert/slow</a:t>
            </a:r>
          </a:p>
          <a:p>
            <a:r>
              <a:rPr lang="en-US" sz="2400" dirty="0"/>
              <a:t>  1 threads and 1 connections</a:t>
            </a:r>
          </a:p>
          <a:p>
            <a:r>
              <a:rPr lang="en-US" sz="2400" dirty="0"/>
              <a:t>  Thread Stats   </a:t>
            </a:r>
            <a:r>
              <a:rPr lang="en-US" sz="2400" dirty="0" err="1"/>
              <a:t>Avg</a:t>
            </a:r>
            <a:r>
              <a:rPr lang="en-US" sz="2400" dirty="0"/>
              <a:t>      </a:t>
            </a:r>
            <a:r>
              <a:rPr lang="en-US" sz="2400" dirty="0" err="1"/>
              <a:t>Stdev</a:t>
            </a:r>
            <a:r>
              <a:rPr lang="en-US" sz="2400" dirty="0"/>
              <a:t>     Max   +/- </a:t>
            </a:r>
            <a:r>
              <a:rPr lang="en-US" sz="2400" dirty="0" err="1"/>
              <a:t>Stdev</a:t>
            </a:r>
            <a:endParaRPr lang="en-US" sz="2400" dirty="0"/>
          </a:p>
          <a:p>
            <a:r>
              <a:rPr lang="en-US" sz="2400" dirty="0"/>
              <a:t>    Latency   876.89ms   45.82ms 993.87ms   76.47%</a:t>
            </a:r>
          </a:p>
          <a:p>
            <a:r>
              <a:rPr lang="en-US" sz="2400" dirty="0"/>
              <a:t>    </a:t>
            </a:r>
            <a:r>
              <a:rPr lang="en-US" sz="2400" dirty="0" err="1"/>
              <a:t>Req</a:t>
            </a:r>
            <a:r>
              <a:rPr lang="en-US" sz="2400" dirty="0"/>
              <a:t>/Sec     0.88      0.33     1.00     88.24%</a:t>
            </a:r>
          </a:p>
          <a:p>
            <a:r>
              <a:rPr lang="en-US" sz="2400" dirty="0"/>
              <a:t>  </a:t>
            </a:r>
            <a:r>
              <a:rPr lang="en-US" sz="2400" b="1" dirty="0"/>
              <a:t>34 requests in 30.07s</a:t>
            </a:r>
            <a:r>
              <a:rPr lang="en-US" sz="2400" dirty="0"/>
              <a:t>, 2.69KB read</a:t>
            </a:r>
          </a:p>
          <a:p>
            <a:r>
              <a:rPr lang="en-US" sz="2400" b="1" dirty="0">
                <a:solidFill>
                  <a:schemeClr val="tx2">
                    <a:lumMod val="50000"/>
                    <a:lumOff val="50000"/>
                  </a:schemeClr>
                </a:solidFill>
              </a:rPr>
              <a:t>Requests/sec:      1.13</a:t>
            </a:r>
          </a:p>
          <a:p>
            <a:r>
              <a:rPr lang="en-US" sz="2400" dirty="0"/>
              <a:t>Transfer/sec:      91.57B</a:t>
            </a:r>
            <a:endParaRPr lang="pl-PL" sz="2400" dirty="0"/>
          </a:p>
        </p:txBody>
      </p:sp>
      <p:sp>
        <p:nvSpPr>
          <p:cNvPr id="5" name="pole tekstowe 4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175948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ymbol zastępczy zawartości 2"/>
          <p:cNvSpPr>
            <a:spLocks noGrp="1"/>
          </p:cNvSpPr>
          <p:nvPr>
            <p:ph idx="1"/>
          </p:nvPr>
        </p:nvSpPr>
        <p:spPr>
          <a:xfrm>
            <a:off x="1324829" y="1691642"/>
            <a:ext cx="9681837" cy="3984228"/>
          </a:xfrm>
        </p:spPr>
        <p:txBody>
          <a:bodyPr>
            <a:noAutofit/>
          </a:bodyPr>
          <a:lstStyle/>
          <a:p>
            <a:pPr marL="0" indent="0" algn="ctr" fontAlgn="base">
              <a:buNone/>
            </a:pPr>
            <a:r>
              <a:rPr lang="en-US" sz="6000" dirty="0" smtClean="0">
                <a:solidFill>
                  <a:schemeClr val="tx1"/>
                </a:solidFill>
                <a:latin typeface="+mj-lt"/>
              </a:rPr>
              <a:t/>
            </a:r>
            <a:br>
              <a:rPr lang="en-US" sz="6000" dirty="0" smtClean="0">
                <a:solidFill>
                  <a:schemeClr val="tx1"/>
                </a:solidFill>
                <a:latin typeface="+mj-lt"/>
              </a:rPr>
            </a:br>
            <a:r>
              <a:rPr lang="en-US" sz="6000" dirty="0" smtClean="0">
                <a:solidFill>
                  <a:schemeClr val="tx1"/>
                </a:solidFill>
                <a:latin typeface="+mj-lt"/>
              </a:rPr>
              <a:t>QUITE </a:t>
            </a:r>
            <a:r>
              <a:rPr lang="en-US" sz="6000" dirty="0" smtClean="0">
                <a:solidFill>
                  <a:schemeClr val="accent1"/>
                </a:solidFill>
                <a:latin typeface="+mj-lt"/>
              </a:rPr>
              <a:t>SLOW</a:t>
            </a:r>
            <a:br>
              <a:rPr lang="en-US" sz="6000" dirty="0" smtClean="0">
                <a:solidFill>
                  <a:schemeClr val="accent1"/>
                </a:solidFill>
                <a:latin typeface="+mj-lt"/>
              </a:rPr>
            </a:br>
            <a:r>
              <a:rPr lang="en-US" sz="6000" dirty="0">
                <a:solidFill>
                  <a:schemeClr val="tx1"/>
                </a:solidFill>
                <a:latin typeface="+mj-lt"/>
              </a:rPr>
              <a:t>QUITE </a:t>
            </a:r>
            <a:r>
              <a:rPr lang="en-US" sz="6000" dirty="0" smtClean="0">
                <a:solidFill>
                  <a:schemeClr val="accent1"/>
                </a:solidFill>
                <a:latin typeface="+mj-lt"/>
              </a:rPr>
              <a:t>UGLY</a:t>
            </a:r>
            <a:endParaRPr lang="en-US" sz="6000" dirty="0">
              <a:solidFill>
                <a:schemeClr val="accent1"/>
              </a:solidFill>
              <a:latin typeface="+mj-lt"/>
            </a:endParaRPr>
          </a:p>
          <a:p>
            <a:pPr marL="0" indent="0" algn="ctr" fontAlgn="base">
              <a:buNone/>
            </a:pPr>
            <a:endParaRPr lang="en-US" sz="6000" dirty="0" smtClean="0">
              <a:solidFill>
                <a:schemeClr val="accent1"/>
              </a:solidFill>
              <a:latin typeface="+mj-lt"/>
            </a:endParaRPr>
          </a:p>
          <a:p>
            <a:pPr marL="0" indent="0" algn="ctr" fontAlgn="base">
              <a:buNone/>
            </a:pPr>
            <a:endParaRPr lang="en-US" sz="6000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7" name="pole tekstowe 6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903385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910127" y="1503151"/>
            <a:ext cx="1317770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l-PL" altLang="pl-PL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pl-PL" altLang="pl-PL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pl-PL" altLang="pl-PL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Prostokąt 12"/>
          <p:cNvSpPr/>
          <p:nvPr/>
        </p:nvSpPr>
        <p:spPr>
          <a:xfrm>
            <a:off x="910127" y="487488"/>
            <a:ext cx="6941968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2000" dirty="0" smtClean="0"/>
              <a:t>00007ff9`b7092140 418b00</a:t>
            </a:r>
            <a:r>
              <a:rPr lang="en-GB" sz="2000" dirty="0" smtClean="0"/>
              <a:t>	</a:t>
            </a:r>
            <a:r>
              <a:rPr lang="pl-PL" sz="2000" dirty="0" err="1" smtClean="0"/>
              <a:t>mov</a:t>
            </a:r>
            <a:r>
              <a:rPr lang="en-GB" sz="2000" dirty="0" smtClean="0"/>
              <a:t>		</a:t>
            </a:r>
            <a:r>
              <a:rPr lang="pl-PL" sz="2000" dirty="0" err="1" smtClean="0"/>
              <a:t>eax,dword</a:t>
            </a:r>
            <a:r>
              <a:rPr lang="pl-PL" sz="2000" dirty="0" smtClean="0"/>
              <a:t> </a:t>
            </a:r>
            <a:r>
              <a:rPr lang="pl-PL" sz="2000" dirty="0" err="1" smtClean="0"/>
              <a:t>ptr</a:t>
            </a:r>
            <a:r>
              <a:rPr lang="pl-PL" sz="2000" dirty="0" smtClean="0"/>
              <a:t> [r8]</a:t>
            </a:r>
          </a:p>
          <a:p>
            <a:r>
              <a:rPr lang="pl-PL" sz="2000" dirty="0" smtClean="0"/>
              <a:t>00007ff9`b7092143 3102</a:t>
            </a:r>
            <a:r>
              <a:rPr lang="en-GB" sz="2000" dirty="0" smtClean="0"/>
              <a:t>		</a:t>
            </a:r>
            <a:r>
              <a:rPr lang="pl-PL" sz="2000" b="1" dirty="0" err="1" smtClean="0"/>
              <a:t>xor</a:t>
            </a:r>
            <a:r>
              <a:rPr lang="en-GB" sz="2000" dirty="0" smtClean="0"/>
              <a:t>		</a:t>
            </a:r>
            <a:r>
              <a:rPr lang="pl-PL" sz="2000" dirty="0" err="1" smtClean="0"/>
              <a:t>dword</a:t>
            </a:r>
            <a:r>
              <a:rPr lang="pl-PL" sz="2000" dirty="0" smtClean="0"/>
              <a:t> </a:t>
            </a:r>
            <a:r>
              <a:rPr lang="pl-PL" sz="2000" dirty="0" err="1" smtClean="0"/>
              <a:t>ptr</a:t>
            </a:r>
            <a:r>
              <a:rPr lang="pl-PL" sz="2000" dirty="0" smtClean="0"/>
              <a:t> [</a:t>
            </a:r>
            <a:r>
              <a:rPr lang="pl-PL" sz="2000" dirty="0" err="1" smtClean="0"/>
              <a:t>rdx</a:t>
            </a:r>
            <a:r>
              <a:rPr lang="pl-PL" sz="2000" dirty="0" smtClean="0"/>
              <a:t>],</a:t>
            </a:r>
            <a:r>
              <a:rPr lang="pl-PL" sz="2000" dirty="0" err="1" smtClean="0"/>
              <a:t>eax</a:t>
            </a:r>
            <a:endParaRPr lang="pl-PL" sz="2000" dirty="0" smtClean="0"/>
          </a:p>
          <a:p>
            <a:r>
              <a:rPr lang="pl-PL" sz="2000" dirty="0" smtClean="0"/>
              <a:t>00007ff9`b7092145 8b02</a:t>
            </a:r>
            <a:r>
              <a:rPr lang="en-GB" sz="2000" dirty="0" smtClean="0"/>
              <a:t>		</a:t>
            </a:r>
            <a:r>
              <a:rPr lang="pl-PL" sz="2000" dirty="0" err="1" smtClean="0"/>
              <a:t>mov</a:t>
            </a:r>
            <a:r>
              <a:rPr lang="en-GB" sz="2000" dirty="0" smtClean="0"/>
              <a:t>		</a:t>
            </a:r>
            <a:r>
              <a:rPr lang="pl-PL" sz="2000" dirty="0" err="1" smtClean="0"/>
              <a:t>eax,dword</a:t>
            </a:r>
            <a:r>
              <a:rPr lang="pl-PL" sz="2000" dirty="0" smtClean="0"/>
              <a:t> </a:t>
            </a:r>
            <a:r>
              <a:rPr lang="pl-PL" sz="2000" dirty="0" err="1" smtClean="0"/>
              <a:t>ptr</a:t>
            </a:r>
            <a:r>
              <a:rPr lang="pl-PL" sz="2000" dirty="0" smtClean="0"/>
              <a:t> [</a:t>
            </a:r>
            <a:r>
              <a:rPr lang="pl-PL" sz="2000" dirty="0" err="1" smtClean="0"/>
              <a:t>rdx</a:t>
            </a:r>
            <a:r>
              <a:rPr lang="pl-PL" sz="2000" dirty="0" smtClean="0"/>
              <a:t>]</a:t>
            </a:r>
          </a:p>
          <a:p>
            <a:r>
              <a:rPr lang="pl-PL" sz="2000" dirty="0" smtClean="0"/>
              <a:t>00007ff9`b7092147 413100</a:t>
            </a:r>
            <a:r>
              <a:rPr lang="en-GB" sz="2000" dirty="0" smtClean="0"/>
              <a:t>	</a:t>
            </a:r>
            <a:r>
              <a:rPr lang="pl-PL" sz="2000" b="1" dirty="0" err="1" smtClean="0"/>
              <a:t>xor</a:t>
            </a:r>
            <a:r>
              <a:rPr lang="en-GB" sz="2000" dirty="0" smtClean="0"/>
              <a:t>		</a:t>
            </a:r>
            <a:r>
              <a:rPr lang="pl-PL" sz="2000" dirty="0" err="1" smtClean="0"/>
              <a:t>dword</a:t>
            </a:r>
            <a:r>
              <a:rPr lang="pl-PL" sz="2000" dirty="0" smtClean="0"/>
              <a:t> </a:t>
            </a:r>
            <a:r>
              <a:rPr lang="pl-PL" sz="2000" dirty="0" err="1" smtClean="0"/>
              <a:t>ptr</a:t>
            </a:r>
            <a:r>
              <a:rPr lang="pl-PL" sz="2000" dirty="0" smtClean="0"/>
              <a:t> [r8],</a:t>
            </a:r>
            <a:r>
              <a:rPr lang="pl-PL" sz="2000" dirty="0" err="1" smtClean="0"/>
              <a:t>eax</a:t>
            </a:r>
            <a:endParaRPr lang="pl-PL" sz="2000" dirty="0" smtClean="0"/>
          </a:p>
          <a:p>
            <a:r>
              <a:rPr lang="pl-PL" sz="2000" dirty="0" smtClean="0"/>
              <a:t>00007ff9`b709214a 418b00</a:t>
            </a:r>
            <a:r>
              <a:rPr lang="en-GB" sz="2000" dirty="0" smtClean="0"/>
              <a:t>	</a:t>
            </a:r>
            <a:r>
              <a:rPr lang="pl-PL" sz="2000" dirty="0" err="1" smtClean="0"/>
              <a:t>mov</a:t>
            </a:r>
            <a:r>
              <a:rPr lang="en-GB" sz="2000" dirty="0" smtClean="0"/>
              <a:t>		</a:t>
            </a:r>
            <a:r>
              <a:rPr lang="pl-PL" sz="2000" dirty="0" err="1" smtClean="0"/>
              <a:t>eax,dword</a:t>
            </a:r>
            <a:r>
              <a:rPr lang="pl-PL" sz="2000" dirty="0" smtClean="0"/>
              <a:t> </a:t>
            </a:r>
            <a:r>
              <a:rPr lang="pl-PL" sz="2000" dirty="0" err="1" smtClean="0"/>
              <a:t>ptr</a:t>
            </a:r>
            <a:r>
              <a:rPr lang="pl-PL" sz="2000" dirty="0" smtClean="0"/>
              <a:t> [r8]</a:t>
            </a:r>
          </a:p>
          <a:p>
            <a:r>
              <a:rPr lang="pl-PL" sz="2000" dirty="0" smtClean="0"/>
              <a:t>00007ff9`b709214d 3102</a:t>
            </a:r>
            <a:r>
              <a:rPr lang="en-GB" sz="2000" dirty="0" smtClean="0"/>
              <a:t>		</a:t>
            </a:r>
            <a:r>
              <a:rPr lang="pl-PL" sz="2000" b="1" dirty="0" err="1" smtClean="0"/>
              <a:t>xor</a:t>
            </a:r>
            <a:r>
              <a:rPr lang="en-GB" sz="2000" dirty="0" smtClean="0"/>
              <a:t>		</a:t>
            </a:r>
            <a:r>
              <a:rPr lang="pl-PL" sz="2000" dirty="0" err="1" smtClean="0"/>
              <a:t>dword</a:t>
            </a:r>
            <a:r>
              <a:rPr lang="pl-PL" sz="2000" dirty="0" smtClean="0"/>
              <a:t> </a:t>
            </a:r>
            <a:r>
              <a:rPr lang="pl-PL" sz="2000" dirty="0" err="1" smtClean="0"/>
              <a:t>ptr</a:t>
            </a:r>
            <a:r>
              <a:rPr lang="pl-PL" sz="2000" dirty="0" smtClean="0"/>
              <a:t> [</a:t>
            </a:r>
            <a:r>
              <a:rPr lang="pl-PL" sz="2000" dirty="0" err="1" smtClean="0"/>
              <a:t>rdx</a:t>
            </a:r>
            <a:r>
              <a:rPr lang="pl-PL" sz="2000" dirty="0" smtClean="0"/>
              <a:t>],</a:t>
            </a:r>
            <a:r>
              <a:rPr lang="pl-PL" sz="2000" dirty="0" err="1" smtClean="0"/>
              <a:t>eax</a:t>
            </a:r>
            <a:endParaRPr lang="pl-PL" sz="2000" dirty="0" smtClean="0"/>
          </a:p>
          <a:p>
            <a:r>
              <a:rPr lang="pl-PL" sz="2000" dirty="0" smtClean="0"/>
              <a:t>00007ff9`b709214f c3</a:t>
            </a:r>
            <a:r>
              <a:rPr lang="en-GB" sz="2000" dirty="0" smtClean="0"/>
              <a:t>			</a:t>
            </a:r>
            <a:r>
              <a:rPr lang="pl-PL" sz="2000" dirty="0" err="1" smtClean="0"/>
              <a:t>ret</a:t>
            </a:r>
            <a:endParaRPr lang="pl-PL" sz="2000" dirty="0"/>
          </a:p>
        </p:txBody>
      </p:sp>
      <p:sp>
        <p:nvSpPr>
          <p:cNvPr id="14" name="pole tekstowe 13"/>
          <p:cNvSpPr txBox="1"/>
          <p:nvPr/>
        </p:nvSpPr>
        <p:spPr>
          <a:xfrm>
            <a:off x="1014152" y="174567"/>
            <a:ext cx="5752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XOR</a:t>
            </a:r>
            <a:endParaRPr lang="pl-PL" b="1" dirty="0"/>
          </a:p>
        </p:txBody>
      </p:sp>
      <p:sp>
        <p:nvSpPr>
          <p:cNvPr id="19" name="Prostokąt 18"/>
          <p:cNvSpPr/>
          <p:nvPr/>
        </p:nvSpPr>
        <p:spPr>
          <a:xfrm>
            <a:off x="4215390" y="3878175"/>
            <a:ext cx="6621204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2000" dirty="0"/>
              <a:t>00007ff9`b70b2140 8b02</a:t>
            </a:r>
            <a:r>
              <a:rPr lang="en-GB" sz="2000" dirty="0"/>
              <a:t>		</a:t>
            </a:r>
            <a:r>
              <a:rPr lang="pl-PL" sz="2000" dirty="0" err="1"/>
              <a:t>mov</a:t>
            </a:r>
            <a:r>
              <a:rPr lang="pl-PL" sz="2000" dirty="0"/>
              <a:t>     </a:t>
            </a:r>
            <a:r>
              <a:rPr lang="pl-PL" sz="2000" dirty="0" err="1"/>
              <a:t>eax,dword</a:t>
            </a:r>
            <a:r>
              <a:rPr lang="pl-PL" sz="2000" dirty="0"/>
              <a:t> </a:t>
            </a:r>
            <a:r>
              <a:rPr lang="pl-PL" sz="2000" dirty="0" err="1"/>
              <a:t>ptr</a:t>
            </a:r>
            <a:r>
              <a:rPr lang="pl-PL" sz="2000" dirty="0"/>
              <a:t> [</a:t>
            </a:r>
            <a:r>
              <a:rPr lang="pl-PL" sz="2000" dirty="0" err="1"/>
              <a:t>rdx</a:t>
            </a:r>
            <a:r>
              <a:rPr lang="pl-PL" sz="2000" dirty="0"/>
              <a:t>]</a:t>
            </a:r>
          </a:p>
          <a:p>
            <a:r>
              <a:rPr lang="pl-PL" sz="2000" dirty="0"/>
              <a:t>00007ff9`b70b2142 418b08</a:t>
            </a:r>
            <a:r>
              <a:rPr lang="en-GB" sz="2000" dirty="0"/>
              <a:t>	</a:t>
            </a:r>
            <a:r>
              <a:rPr lang="pl-PL" sz="2000" dirty="0" err="1"/>
              <a:t>mov</a:t>
            </a:r>
            <a:r>
              <a:rPr lang="pl-PL" sz="2000" dirty="0"/>
              <a:t>     </a:t>
            </a:r>
            <a:r>
              <a:rPr lang="pl-PL" sz="2000" dirty="0" err="1"/>
              <a:t>ecx,dword</a:t>
            </a:r>
            <a:r>
              <a:rPr lang="pl-PL" sz="2000" dirty="0"/>
              <a:t> </a:t>
            </a:r>
            <a:r>
              <a:rPr lang="pl-PL" sz="2000" dirty="0" err="1"/>
              <a:t>ptr</a:t>
            </a:r>
            <a:r>
              <a:rPr lang="pl-PL" sz="2000" dirty="0"/>
              <a:t> [r8]</a:t>
            </a:r>
          </a:p>
          <a:p>
            <a:r>
              <a:rPr lang="pl-PL" sz="2000" dirty="0"/>
              <a:t>00007ff9`b70b2145 890a</a:t>
            </a:r>
            <a:r>
              <a:rPr lang="en-GB" sz="2000" dirty="0"/>
              <a:t>		</a:t>
            </a:r>
            <a:r>
              <a:rPr lang="pl-PL" sz="2000" dirty="0" err="1"/>
              <a:t>mov</a:t>
            </a:r>
            <a:r>
              <a:rPr lang="pl-PL" sz="2000" dirty="0"/>
              <a:t>     </a:t>
            </a:r>
            <a:r>
              <a:rPr lang="pl-PL" sz="2000" dirty="0" err="1"/>
              <a:t>dword</a:t>
            </a:r>
            <a:r>
              <a:rPr lang="pl-PL" sz="2000" dirty="0"/>
              <a:t> </a:t>
            </a:r>
            <a:r>
              <a:rPr lang="pl-PL" sz="2000" dirty="0" err="1"/>
              <a:t>ptr</a:t>
            </a:r>
            <a:r>
              <a:rPr lang="pl-PL" sz="2000" dirty="0"/>
              <a:t> [</a:t>
            </a:r>
            <a:r>
              <a:rPr lang="pl-PL" sz="2000" dirty="0" err="1"/>
              <a:t>rdx</a:t>
            </a:r>
            <a:r>
              <a:rPr lang="pl-PL" sz="2000" dirty="0"/>
              <a:t>],</a:t>
            </a:r>
            <a:r>
              <a:rPr lang="pl-PL" sz="2000" dirty="0" err="1"/>
              <a:t>ecx</a:t>
            </a:r>
            <a:endParaRPr lang="pl-PL" sz="2000" dirty="0"/>
          </a:p>
          <a:p>
            <a:r>
              <a:rPr lang="pl-PL" sz="2000" dirty="0"/>
              <a:t>00007ff9`b70b2147 418900</a:t>
            </a:r>
            <a:r>
              <a:rPr lang="en-GB" sz="2000" dirty="0"/>
              <a:t>	</a:t>
            </a:r>
            <a:r>
              <a:rPr lang="pl-PL" sz="2000" dirty="0" err="1"/>
              <a:t>mov</a:t>
            </a:r>
            <a:r>
              <a:rPr lang="pl-PL" sz="2000" dirty="0"/>
              <a:t>     </a:t>
            </a:r>
            <a:r>
              <a:rPr lang="pl-PL" sz="2000" dirty="0" err="1"/>
              <a:t>dword</a:t>
            </a:r>
            <a:r>
              <a:rPr lang="pl-PL" sz="2000" dirty="0"/>
              <a:t> </a:t>
            </a:r>
            <a:r>
              <a:rPr lang="pl-PL" sz="2000" dirty="0" err="1"/>
              <a:t>ptr</a:t>
            </a:r>
            <a:r>
              <a:rPr lang="pl-PL" sz="2000" dirty="0"/>
              <a:t> [r8],</a:t>
            </a:r>
            <a:r>
              <a:rPr lang="pl-PL" sz="2000" dirty="0" err="1"/>
              <a:t>eax</a:t>
            </a:r>
            <a:endParaRPr lang="pl-PL" sz="2000" dirty="0"/>
          </a:p>
          <a:p>
            <a:r>
              <a:rPr lang="pl-PL" sz="2000" dirty="0"/>
              <a:t>00007ff9`b70b214a c3</a:t>
            </a:r>
            <a:r>
              <a:rPr lang="en-GB" sz="2000" dirty="0"/>
              <a:t>			</a:t>
            </a:r>
            <a:r>
              <a:rPr lang="pl-PL" sz="2000" dirty="0" err="1"/>
              <a:t>ret</a:t>
            </a:r>
            <a:endParaRPr lang="pl-PL" sz="2000" dirty="0"/>
          </a:p>
        </p:txBody>
      </p:sp>
      <p:sp>
        <p:nvSpPr>
          <p:cNvPr id="20" name="pole tekstowe 19"/>
          <p:cNvSpPr txBox="1"/>
          <p:nvPr/>
        </p:nvSpPr>
        <p:spPr>
          <a:xfrm>
            <a:off x="4319415" y="3565254"/>
            <a:ext cx="5752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 err="1"/>
              <a:t>TempVariable</a:t>
            </a:r>
            <a:endParaRPr lang="pl-PL" b="1" dirty="0"/>
          </a:p>
        </p:txBody>
      </p:sp>
      <p:sp>
        <p:nvSpPr>
          <p:cNvPr id="7" name="pole tekstowe 6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sp>
        <p:nvSpPr>
          <p:cNvPr id="8" name="Prostokąt 7"/>
          <p:cNvSpPr/>
          <p:nvPr/>
        </p:nvSpPr>
        <p:spPr>
          <a:xfrm>
            <a:off x="1014152" y="5663279"/>
            <a:ext cx="940882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dirty="0" err="1"/>
              <a:t>BenchmarkDotNet</a:t>
            </a:r>
            <a:r>
              <a:rPr lang="pl-PL" dirty="0"/>
              <a:t>=v0.11.5, OS=Windows 10.0.16299.1146 (1709/</a:t>
            </a:r>
            <a:r>
              <a:rPr lang="pl-PL" dirty="0" err="1"/>
              <a:t>FallCreatorsUpdate</a:t>
            </a:r>
            <a:r>
              <a:rPr lang="pl-PL" dirty="0"/>
              <a:t>/Redstone3)</a:t>
            </a:r>
          </a:p>
          <a:p>
            <a:r>
              <a:rPr lang="pl-PL" dirty="0"/>
              <a:t>Intel </a:t>
            </a:r>
            <a:r>
              <a:rPr lang="pl-PL" dirty="0" err="1"/>
              <a:t>Core</a:t>
            </a:r>
            <a:r>
              <a:rPr lang="pl-PL" dirty="0"/>
              <a:t> i5-7200U CPU 2.50GHz (</a:t>
            </a:r>
            <a:r>
              <a:rPr lang="pl-PL" dirty="0" err="1"/>
              <a:t>Kaby</a:t>
            </a:r>
            <a:r>
              <a:rPr lang="pl-PL" dirty="0"/>
              <a:t> Lake), 1 CPU, 4 </a:t>
            </a:r>
            <a:r>
              <a:rPr lang="pl-PL" dirty="0" err="1"/>
              <a:t>logical</a:t>
            </a:r>
            <a:r>
              <a:rPr lang="pl-PL" dirty="0"/>
              <a:t> and 2 </a:t>
            </a:r>
            <a:r>
              <a:rPr lang="pl-PL" dirty="0" err="1"/>
              <a:t>physical</a:t>
            </a:r>
            <a:r>
              <a:rPr lang="pl-PL" dirty="0"/>
              <a:t> </a:t>
            </a:r>
            <a:r>
              <a:rPr lang="pl-PL" dirty="0" err="1"/>
              <a:t>cores</a:t>
            </a:r>
            <a:endParaRPr lang="pl-PL" dirty="0"/>
          </a:p>
          <a:p>
            <a:r>
              <a:rPr lang="pl-PL" dirty="0" err="1"/>
              <a:t>Frequency</a:t>
            </a:r>
            <a:r>
              <a:rPr lang="pl-PL" dirty="0"/>
              <a:t>=2648437 </a:t>
            </a:r>
            <a:r>
              <a:rPr lang="pl-PL" dirty="0" err="1"/>
              <a:t>Hz</a:t>
            </a:r>
            <a:r>
              <a:rPr lang="pl-PL" dirty="0"/>
              <a:t>, Resolution=377.5812 </a:t>
            </a:r>
            <a:r>
              <a:rPr lang="pl-PL" dirty="0" err="1"/>
              <a:t>ns</a:t>
            </a:r>
            <a:r>
              <a:rPr lang="pl-PL" dirty="0"/>
              <a:t>, </a:t>
            </a:r>
            <a:r>
              <a:rPr lang="pl-PL" dirty="0" err="1"/>
              <a:t>Timer</a:t>
            </a:r>
            <a:r>
              <a:rPr lang="pl-PL" dirty="0"/>
              <a:t>=TSC</a:t>
            </a:r>
          </a:p>
        </p:txBody>
      </p:sp>
    </p:spTree>
    <p:extLst>
      <p:ext uri="{BB962C8B-B14F-4D97-AF65-F5344CB8AC3E}">
        <p14:creationId xmlns:p14="http://schemas.microsoft.com/office/powerpoint/2010/main" val="164931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248774" y="1877785"/>
            <a:ext cx="10562226" cy="246561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400" dirty="0" err="1">
                <a:solidFill>
                  <a:srgbClr val="2B91AF"/>
                </a:solidFill>
                <a:latin typeface="Consolas" panose="020B0609020204030204" pitchFamily="49" charset="0"/>
              </a:rPr>
              <a:t>AsyncLazy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pl-PL" sz="2400" dirty="0">
                <a:solidFill>
                  <a:srgbClr val="2B91AF"/>
                </a:solidFill>
                <a:latin typeface="Consolas" panose="020B0609020204030204" pitchFamily="49" charset="0"/>
              </a:rPr>
              <a:t>T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&gt; : 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Lazy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Task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&lt;T&gt;&gt;</a:t>
            </a:r>
          </a:p>
          <a:p>
            <a:pPr marL="0" indent="0">
              <a:buNone/>
            </a:pP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AsyncLazy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Func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Task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&lt;T&gt;&gt; 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valueFactory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) : </a:t>
            </a:r>
            <a:r>
              <a:rPr lang="pl-PL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base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valueFactory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800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376979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261474" y="391885"/>
            <a:ext cx="10178322" cy="646611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2B91AF"/>
                </a:solidFill>
                <a:latin typeface="Consolas" panose="020B0609020204030204" pitchFamily="49" charset="0"/>
              </a:rPr>
              <a:t>DataStorageService</a:t>
            </a:r>
            <a:endParaRPr lang="pl-PL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readonly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AsyncLazy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DocumentClient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&gt; _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clientFactory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			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readonly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Uri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_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collectionUri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DataStorageService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DataStorageServiceOptions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options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en-GB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_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collectionUri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UriFactory.CreateDocumentCollectionUri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options.DatabaseName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options.CollectionName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_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clientFactory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AsyncLazy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DocumentClient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&gt;(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async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() =&gt;</a:t>
            </a:r>
          </a:p>
          <a:p>
            <a:pPr marL="0" indent="0">
              <a:buNone/>
            </a:pP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en-GB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                 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DocumentClient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options.Endpoint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options.ApiKey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GB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		  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InitialDatabase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(client, options);</a:t>
            </a:r>
            <a:endParaRPr lang="pl-PL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457200" lvl="1" indent="0">
              <a:buNone/>
            </a:pP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		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});</a:t>
            </a:r>
          </a:p>
          <a:p>
            <a:pPr marL="0" indent="0">
              <a:buNone/>
            </a:pP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pPr marL="0" indent="0">
              <a:buNone/>
            </a:pP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400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320409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166584" y="1884255"/>
            <a:ext cx="10178322" cy="234484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async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Task Insert(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TelemetryEntry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telemetryEntry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_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clientFactory.Value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client.CreateDocumentAsync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collectionUri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telemetryEntry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800755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151414" y="1907739"/>
            <a:ext cx="10178322" cy="3261162"/>
          </a:xfrm>
        </p:spPr>
        <p:txBody>
          <a:bodyPr>
            <a:noAutofit/>
          </a:bodyPr>
          <a:lstStyle/>
          <a:p>
            <a:pPr marL="0" lvl="0" indent="0">
              <a:buClr>
                <a:srgbClr val="2A1A00"/>
              </a:buClr>
              <a:buNone/>
            </a:pP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ConfigureServices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IServiceCollection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services)</a:t>
            </a:r>
          </a:p>
          <a:p>
            <a:pPr marL="0" lvl="0" indent="0">
              <a:buClr>
                <a:srgbClr val="2A1A00"/>
              </a:buClr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lvl="0" indent="0">
              <a:buClr>
                <a:srgbClr val="2A1A00"/>
              </a:buClr>
              <a:buNone/>
            </a:pP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dbOptions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GetOptions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lvl="0" indent="0">
              <a:buClr>
                <a:srgbClr val="2A1A00"/>
              </a:buClr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s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ervices.AddSingleton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dbOptions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Clr>
                <a:srgbClr val="2A1A00"/>
              </a:buClr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services.AddSingleton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DataStorageService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&gt;();</a:t>
            </a:r>
          </a:p>
          <a:p>
            <a:pPr marL="0" lvl="0" indent="0">
              <a:buClr>
                <a:srgbClr val="2A1A00"/>
              </a:buClr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6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864788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/>
          <a:lstStyle/>
          <a:p>
            <a:r>
              <a:rPr lang="en-GB" dirty="0"/>
              <a:t>Testing - </a:t>
            </a:r>
            <a:r>
              <a:rPr lang="en-GB" dirty="0" smtClean="0"/>
              <a:t>optimizations</a:t>
            </a:r>
            <a:endParaRPr lang="pl-PL" dirty="0"/>
          </a:p>
        </p:txBody>
      </p:sp>
      <p:sp>
        <p:nvSpPr>
          <p:cNvPr id="5" name="pole tekstowe 4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graphicFrame>
        <p:nvGraphicFramePr>
          <p:cNvPr id="6" name="Wykres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61300087"/>
              </p:ext>
            </p:extLst>
          </p:nvPr>
        </p:nvGraphicFramePr>
        <p:xfrm>
          <a:off x="2053087" y="1358661"/>
          <a:ext cx="8494899" cy="46366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525804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075214" y="1133757"/>
            <a:ext cx="10178322" cy="389544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_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clientFactory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AsyncLazy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DocumentClient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&gt;(</a:t>
            </a:r>
            <a:r>
              <a:rPr lang="pl-PL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async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 () =&gt;</a:t>
            </a:r>
          </a:p>
          <a:p>
            <a:pPr marL="0" indent="0">
              <a:buNone/>
            </a:pP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en-GB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DocumentClient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options.Endpoint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options.ApiKey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l-PL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ConnectionPolicy</a:t>
            </a:r>
            <a:endParaRPr lang="pl-PL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ConnectionMode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ConnectionMode.Direct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ConnectionProtocol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Protocol.Tcp</a:t>
            </a:r>
            <a:endParaRPr lang="pl-PL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});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		   </a:t>
            </a:r>
          </a:p>
          <a:p>
            <a:pPr marL="0" indent="0">
              <a:buNone/>
            </a:pPr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InitialDatabase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(client, options);</a:t>
            </a:r>
          </a:p>
          <a:p>
            <a:pPr marL="0" indent="0">
              <a:buNone/>
            </a:pP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});</a:t>
            </a:r>
            <a:endParaRPr lang="pl-PL" sz="1800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51424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/>
          <a:lstStyle/>
          <a:p>
            <a:r>
              <a:rPr lang="en-GB" dirty="0"/>
              <a:t>Testing </a:t>
            </a:r>
            <a:r>
              <a:rPr lang="en-GB" dirty="0" smtClean="0"/>
              <a:t>– direct / </a:t>
            </a:r>
            <a:r>
              <a:rPr lang="en-GB" dirty="0" err="1" smtClean="0"/>
              <a:t>tcp</a:t>
            </a:r>
            <a:endParaRPr lang="pl-PL" dirty="0"/>
          </a:p>
        </p:txBody>
      </p:sp>
      <p:sp>
        <p:nvSpPr>
          <p:cNvPr id="5" name="pole tekstowe 4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graphicFrame>
        <p:nvGraphicFramePr>
          <p:cNvPr id="9" name="Wykres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29993580"/>
              </p:ext>
            </p:extLst>
          </p:nvPr>
        </p:nvGraphicFramePr>
        <p:xfrm>
          <a:off x="1808672" y="1128451"/>
          <a:ext cx="8931216" cy="53587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878779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/>
          <a:lstStyle/>
          <a:p>
            <a:r>
              <a:rPr lang="en-GB" dirty="0"/>
              <a:t>The </a:t>
            </a:r>
            <a:r>
              <a:rPr lang="en-GB" dirty="0" err="1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goneEXCEPTION</a:t>
            </a:r>
            <a:r>
              <a:rPr lang="en-GB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 </a:t>
            </a:r>
            <a:r>
              <a:rPr lang="en-GB" dirty="0" smtClean="0"/>
              <a:t>story</a:t>
            </a:r>
            <a:endParaRPr lang="pl-PL" dirty="0"/>
          </a:p>
        </p:txBody>
      </p:sp>
      <p:sp>
        <p:nvSpPr>
          <p:cNvPr id="8" name="Symbol zastępczy zawartości 2"/>
          <p:cNvSpPr>
            <a:spLocks noGrp="1"/>
          </p:cNvSpPr>
          <p:nvPr>
            <p:ph idx="1"/>
          </p:nvPr>
        </p:nvSpPr>
        <p:spPr>
          <a:xfrm>
            <a:off x="1324830" y="1691642"/>
            <a:ext cx="7011096" cy="3984228"/>
          </a:xfrm>
        </p:spPr>
        <p:txBody>
          <a:bodyPr>
            <a:noAutofit/>
          </a:bodyPr>
          <a:lstStyle/>
          <a:p>
            <a:pPr fontAlgn="base"/>
            <a:r>
              <a:rPr lang="en-US" dirty="0" err="1"/>
              <a:t>Microservices</a:t>
            </a:r>
            <a:endParaRPr lang="en-US" dirty="0"/>
          </a:p>
          <a:p>
            <a:pPr fontAlgn="base"/>
            <a:r>
              <a:rPr lang="en-US" dirty="0" err="1"/>
              <a:t>CosmosDB</a:t>
            </a:r>
            <a:endParaRPr lang="en-US" dirty="0"/>
          </a:p>
          <a:p>
            <a:pPr fontAlgn="base"/>
            <a:r>
              <a:rPr lang="en-US" dirty="0"/>
              <a:t>Migration to the </a:t>
            </a:r>
            <a: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</a:rPr>
              <a:t>Direct/TCP</a:t>
            </a:r>
            <a:r>
              <a:rPr lang="en-US" dirty="0"/>
              <a:t> </a:t>
            </a:r>
            <a:r>
              <a:rPr lang="en-US" dirty="0" smtClean="0"/>
              <a:t>connection policy, </a:t>
            </a:r>
            <a:r>
              <a:rPr lang="en-US" dirty="0"/>
              <a:t>feature toggle</a:t>
            </a:r>
          </a:p>
          <a:p>
            <a:pPr fontAlgn="base"/>
            <a:r>
              <a:rPr lang="en-US" dirty="0"/>
              <a:t>Thousands of the </a:t>
            </a:r>
            <a:r>
              <a:rPr lang="en-US" dirty="0" err="1">
                <a:solidFill>
                  <a:schemeClr val="tx2">
                    <a:lumMod val="50000"/>
                    <a:lumOff val="50000"/>
                  </a:schemeClr>
                </a:solidFill>
              </a:rPr>
              <a:t>GoneException</a:t>
            </a:r>
            <a: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saying </a:t>
            </a:r>
            <a:r>
              <a:rPr lang="en-US" dirty="0">
                <a:solidFill>
                  <a:schemeClr val="accent1"/>
                </a:solidFill>
              </a:rPr>
              <a:t>“The requested resource is no longer available at the server”</a:t>
            </a:r>
          </a:p>
          <a:p>
            <a:pPr fontAlgn="base"/>
            <a:r>
              <a:rPr lang="en-US" dirty="0">
                <a:solidFill>
                  <a:schemeClr val="tx1"/>
                </a:solidFill>
              </a:rPr>
              <a:t>We have a bug!!! </a:t>
            </a:r>
          </a:p>
          <a:p>
            <a:pPr fontAlgn="base"/>
            <a:r>
              <a:rPr lang="en-US" dirty="0">
                <a:solidFill>
                  <a:schemeClr val="tx1"/>
                </a:solidFill>
              </a:rPr>
              <a:t>Race condition? Dispose? Network down? Firewall?</a:t>
            </a:r>
          </a:p>
        </p:txBody>
      </p:sp>
      <p:pic>
        <p:nvPicPr>
          <p:cNvPr id="1027" name="Picture 3" descr="Znalezione obrazy dla zapytania emoji scare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0134" y="2344635"/>
            <a:ext cx="2678241" cy="2678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pole tekstowe 4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409175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odobny obraz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1357" y="-189782"/>
            <a:ext cx="7254516" cy="7239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pole tekstowe 5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557666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ole tekstowe 5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pic>
        <p:nvPicPr>
          <p:cNvPr id="2" name="Obraz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386" y="0"/>
            <a:ext cx="10344150" cy="679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682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adge">
  <a:themeElements>
    <a:clrScheme name="Badge">
      <a:dk1>
        <a:sysClr val="windowText" lastClr="000000"/>
      </a:dk1>
      <a:lt1>
        <a:sysClr val="window" lastClr="FFFFFF"/>
      </a:lt1>
      <a:dk2>
        <a:srgbClr val="2A1A00"/>
      </a:dk2>
      <a:lt2>
        <a:srgbClr val="F3F3F2"/>
      </a:lt2>
      <a:accent1>
        <a:srgbClr val="F8B323"/>
      </a:accent1>
      <a:accent2>
        <a:srgbClr val="656A59"/>
      </a:accent2>
      <a:accent3>
        <a:srgbClr val="46B2B5"/>
      </a:accent3>
      <a:accent4>
        <a:srgbClr val="8CAA7E"/>
      </a:accent4>
      <a:accent5>
        <a:srgbClr val="D36F68"/>
      </a:accent5>
      <a:accent6>
        <a:srgbClr val="826276"/>
      </a:accent6>
      <a:hlink>
        <a:srgbClr val="46B2B5"/>
      </a:hlink>
      <a:folHlink>
        <a:srgbClr val="A46694"/>
      </a:folHlink>
    </a:clrScheme>
    <a:fontScheme name="Badge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771EA782-DFA6-45B1-AEA3-661F1715B310}"/>
    </a:ext>
  </a:extLst>
</a:theme>
</file>

<file path=ppt/theme/theme2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TM10001106[[fn=Znaczek]]</Template>
  <TotalTime>3552</TotalTime>
  <Words>2466</Words>
  <Application>Microsoft Office PowerPoint</Application>
  <PresentationFormat>Panoramiczny</PresentationFormat>
  <Paragraphs>911</Paragraphs>
  <Slides>132</Slides>
  <Notes>5</Notes>
  <HiddenSlides>0</HiddenSlides>
  <MMClips>0</MMClips>
  <ScaleCrop>false</ScaleCrop>
  <HeadingPairs>
    <vt:vector size="6" baseType="variant">
      <vt:variant>
        <vt:lpstr>Używane czcionki</vt:lpstr>
      </vt:variant>
      <vt:variant>
        <vt:i4>7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132</vt:i4>
      </vt:variant>
    </vt:vector>
  </HeadingPairs>
  <TitlesOfParts>
    <vt:vector size="140" baseType="lpstr">
      <vt:lpstr>Arial</vt:lpstr>
      <vt:lpstr>Calibri</vt:lpstr>
      <vt:lpstr>Consolas</vt:lpstr>
      <vt:lpstr>Gill Sans MT</vt:lpstr>
      <vt:lpstr>Gill Sans MT (Tekst podstawowy)</vt:lpstr>
      <vt:lpstr>Impact</vt:lpstr>
      <vt:lpstr>Open Sans</vt:lpstr>
      <vt:lpstr>Badge</vt:lpstr>
      <vt:lpstr>Daily performance Pitfalls</vt:lpstr>
      <vt:lpstr>Łukasz pyrzyk</vt:lpstr>
      <vt:lpstr>Agenda</vt:lpstr>
      <vt:lpstr>issue #1   Assuming performance improvement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   Benchmarking….</vt:lpstr>
      <vt:lpstr>   It is the same!</vt:lpstr>
      <vt:lpstr>Prezentacja programu PowerPoint</vt:lpstr>
      <vt:lpstr>Prezentacja programu PowerPoint</vt:lpstr>
      <vt:lpstr>Issue #2   Releasing product in  debug mode  </vt:lpstr>
      <vt:lpstr>Prezentacja programu PowerPoint</vt:lpstr>
      <vt:lpstr>  YAML  </vt:lpstr>
      <vt:lpstr>Previous yamldotnet benchmarks</vt:lpstr>
      <vt:lpstr>Attemp with benchmarkdotnet</vt:lpstr>
      <vt:lpstr>Prezentacja programu PowerPoint</vt:lpstr>
      <vt:lpstr>problem</vt:lpstr>
      <vt:lpstr>fix</vt:lpstr>
      <vt:lpstr>fix</vt:lpstr>
      <vt:lpstr>Prezentacja programu PowerPoint</vt:lpstr>
      <vt:lpstr>issue #3    Buffering  responses</vt:lpstr>
      <vt:lpstr>Buffering a file</vt:lpstr>
      <vt:lpstr>Buffering a file</vt:lpstr>
      <vt:lpstr>Buffering a file</vt:lpstr>
      <vt:lpstr>Prezentacja programu PowerPoint</vt:lpstr>
      <vt:lpstr>Buffering a file</vt:lpstr>
      <vt:lpstr>Prezentacja programu PowerPoint</vt:lpstr>
      <vt:lpstr>Buffering a file</vt:lpstr>
      <vt:lpstr>Issue #4   Relying on the object state   </vt:lpstr>
      <vt:lpstr>Prezentacja programu PowerPoint</vt:lpstr>
      <vt:lpstr>Prezentacja programu PowerPoint</vt:lpstr>
      <vt:lpstr>Prezentacja programu PowerPoint</vt:lpstr>
      <vt:lpstr> Eager root collection  it is a Just-in-time compiler optimization which makes local references irrelevant after their last usage  </vt:lpstr>
      <vt:lpstr>keep alive</vt:lpstr>
      <vt:lpstr>Calling dispose</vt:lpstr>
      <vt:lpstr>Calling dispose</vt:lpstr>
      <vt:lpstr>Calling dispose</vt:lpstr>
      <vt:lpstr>Calling dispose</vt:lpstr>
      <vt:lpstr>Calling dispose</vt:lpstr>
      <vt:lpstr>Calling dispose</vt:lpstr>
      <vt:lpstr>Prezentacja programu PowerPoint</vt:lpstr>
      <vt:lpstr>Prezentacja programu PowerPoint</vt:lpstr>
      <vt:lpstr>Prezentacja programu PowerPoint</vt:lpstr>
      <vt:lpstr>   What?</vt:lpstr>
      <vt:lpstr>Issue #4   forgetting about  tiered compilation   </vt:lpstr>
      <vt:lpstr>Prezentacja programu PowerPoint</vt:lpstr>
      <vt:lpstr>Prezentacja programu PowerPoint</vt:lpstr>
      <vt:lpstr>Prezentacja programu PowerPoint</vt:lpstr>
      <vt:lpstr>Prezentacja programu PowerPoint</vt:lpstr>
      <vt:lpstr> tiered compilation  can influence the profiling and  benchmarking results.  It can change results of samples from books or blog posts</vt:lpstr>
      <vt:lpstr>Prezentacja programu PowerPoint</vt:lpstr>
      <vt:lpstr>Prezentacja programu PowerPoint</vt:lpstr>
      <vt:lpstr>Prezentacja programu PowerPoint</vt:lpstr>
      <vt:lpstr>Prezentacja programu PowerPoint</vt:lpstr>
      <vt:lpstr>ArrayPool&lt;byte&gt;.Shared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ArrayPool&lt;byte&gt;.Create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 TIP  arraypool.shared allocates memory if it needs to rent array bigger than 2^20 bytes (1MB)</vt:lpstr>
      <vt:lpstr>Issue #6   relying on the library and cross platform features 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Testing – no docs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Testing - optimizations</vt:lpstr>
      <vt:lpstr>Prezentacja programu PowerPoint</vt:lpstr>
      <vt:lpstr>Testing – direct / tcp</vt:lpstr>
      <vt:lpstr>The goneEXCEPTION story</vt:lpstr>
      <vt:lpstr>Prezentacja programu PowerPoint</vt:lpstr>
      <vt:lpstr>Prezentacja programu PowerPoint</vt:lpstr>
      <vt:lpstr>Prezentacja programu PowerPoint</vt:lpstr>
      <vt:lpstr>The goneEXCEPTION story</vt:lpstr>
      <vt:lpstr>Prezentacja programu PowerPoint</vt:lpstr>
      <vt:lpstr>issue #7    Let’s optimize it</vt:lpstr>
      <vt:lpstr>The business problem</vt:lpstr>
      <vt:lpstr>Prezentacja programu PowerPoint</vt:lpstr>
      <vt:lpstr>Prezentacja programu PowerPoint</vt:lpstr>
      <vt:lpstr>The business problem</vt:lpstr>
      <vt:lpstr>The business problem</vt:lpstr>
      <vt:lpstr>The business problem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Memoization</vt:lpstr>
      <vt:lpstr>Memoization</vt:lpstr>
      <vt:lpstr>Memoization</vt:lpstr>
      <vt:lpstr>Prezentacja programu PowerPoint</vt:lpstr>
      <vt:lpstr>Prezentacja programu PowerPoint</vt:lpstr>
      <vt:lpstr>The business problem</vt:lpstr>
      <vt:lpstr>Prezentacja programu PowerPoint</vt:lpstr>
      <vt:lpstr>Prezentacja programu PowerPoint</vt:lpstr>
      <vt:lpstr>Prezentacja programu PowerPoint</vt:lpstr>
      <vt:lpstr> TIP  before doing optimizations Make sure that current solution still fits</vt:lpstr>
      <vt:lpstr>Summary</vt:lpstr>
      <vt:lpstr>Links</vt:lpstr>
      <vt:lpstr>Prezentacja programu PowerPoint</vt:lpstr>
      <vt:lpstr>Prezentacja programu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Everyday performance fuckups</dc:title>
  <dc:creator>Łukasz Pyrzyk</dc:creator>
  <cp:lastModifiedBy>Pyrzyk Łukasz</cp:lastModifiedBy>
  <cp:revision>453</cp:revision>
  <dcterms:created xsi:type="dcterms:W3CDTF">2018-10-24T13:18:16Z</dcterms:created>
  <dcterms:modified xsi:type="dcterms:W3CDTF">2019-10-21T13:01:29Z</dcterms:modified>
</cp:coreProperties>
</file>